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307" r:id="rId3"/>
    <p:sldId id="320" r:id="rId4"/>
    <p:sldId id="301" r:id="rId5"/>
    <p:sldId id="310" r:id="rId6"/>
    <p:sldId id="303" r:id="rId7"/>
    <p:sldId id="322" r:id="rId8"/>
    <p:sldId id="277" r:id="rId9"/>
    <p:sldId id="261" r:id="rId10"/>
    <p:sldId id="283" r:id="rId11"/>
    <p:sldId id="284" r:id="rId12"/>
    <p:sldId id="295" r:id="rId13"/>
    <p:sldId id="285" r:id="rId14"/>
    <p:sldId id="314" r:id="rId15"/>
    <p:sldId id="302" r:id="rId16"/>
    <p:sldId id="298" r:id="rId17"/>
    <p:sldId id="309" r:id="rId18"/>
    <p:sldId id="286" r:id="rId19"/>
    <p:sldId id="287" r:id="rId20"/>
    <p:sldId id="304" r:id="rId21"/>
    <p:sldId id="288" r:id="rId22"/>
    <p:sldId id="289" r:id="rId23"/>
    <p:sldId id="290" r:id="rId24"/>
    <p:sldId id="294" r:id="rId25"/>
    <p:sldId id="316" r:id="rId26"/>
    <p:sldId id="315" r:id="rId27"/>
    <p:sldId id="291" r:id="rId28"/>
    <p:sldId id="328" r:id="rId29"/>
    <p:sldId id="292" r:id="rId30"/>
    <p:sldId id="293" r:id="rId31"/>
    <p:sldId id="318" r:id="rId32"/>
    <p:sldId id="297" r:id="rId33"/>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BEB"/>
    <a:srgbClr val="0070C0"/>
    <a:srgbClr val="C3E2FF"/>
    <a:srgbClr val="6FA4FF"/>
    <a:srgbClr val="00FF00"/>
    <a:srgbClr val="1E4B78"/>
    <a:srgbClr val="7893AE"/>
    <a:srgbClr val="FFCC66"/>
    <a:srgbClr val="D6D8BE"/>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9" autoAdjust="0"/>
  </p:normalViewPr>
  <p:slideViewPr>
    <p:cSldViewPr snapToGrid="0">
      <p:cViewPr varScale="1">
        <p:scale>
          <a:sx n="106" d="100"/>
          <a:sy n="106" d="100"/>
        </p:scale>
        <p:origin x="150"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it-IT" sz="1800" b="1" i="0" baseline="0"/>
              <a:t>Spese HCP 2017</a:t>
            </a:r>
            <a:endParaRPr lang="it-IT"/>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dLbls>
            <c:dLbl>
              <c:idx val="0"/>
              <c:layout>
                <c:manualLayout>
                  <c:x val="-0.17851949061922801"/>
                  <c:y val="-0.314131607335491"/>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8564228854109299"/>
                  <c:y val="0.146232788862557"/>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600"/>
                </a:pPr>
                <a:endParaRPr lang="it-IT"/>
              </a:p>
            </c:txPr>
            <c:showLegendKey val="0"/>
            <c:showVal val="0"/>
            <c:showCatName val="1"/>
            <c:showSerName val="0"/>
            <c:showPercent val="1"/>
            <c:showBubbleSize val="0"/>
            <c:showLeaderLines val="0"/>
            <c:extLst>
              <c:ext xmlns:c15="http://schemas.microsoft.com/office/drawing/2012/chart" uri="{CE6537A1-D6FC-4f65-9D91-7224C49458BB}"/>
            </c:extLst>
          </c:dLbls>
          <c:cat>
            <c:strRef>
              <c:f>'[SpeseGestione.xlsx]2017'!$D$2:$D$3</c:f>
              <c:strCache>
                <c:ptCount val="2"/>
                <c:pt idx="0">
                  <c:v>Servizi</c:v>
                </c:pt>
                <c:pt idx="1">
                  <c:v>Gestione</c:v>
                </c:pt>
              </c:strCache>
            </c:strRef>
          </c:cat>
          <c:val>
            <c:numRef>
              <c:f>'[SpeseGestione.xlsx]2017'!$E$2:$E$3</c:f>
              <c:numCache>
                <c:formatCode>General</c:formatCode>
                <c:ptCount val="2"/>
                <c:pt idx="0">
                  <c:v>81</c:v>
                </c:pt>
                <c:pt idx="1">
                  <c:v>19</c:v>
                </c:pt>
              </c:numCache>
            </c:numRef>
          </c:val>
        </c:ser>
        <c:dLbls>
          <c:showLegendKey val="0"/>
          <c:showVal val="0"/>
          <c:showCatName val="1"/>
          <c:showSerName val="0"/>
          <c:showPercent val="1"/>
          <c:showBubbleSize val="0"/>
          <c:showLeaderLines val="0"/>
        </c:dLbls>
      </c:pie3D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it-IT" sz="1800" b="1" i="0" baseline="0"/>
              <a:t>Spese HCP 2014</a:t>
            </a:r>
            <a:endParaRPr lang="it-IT"/>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dLbls>
            <c:dLbl>
              <c:idx val="0"/>
              <c:layout>
                <c:manualLayout>
                  <c:x val="-0.22986526684164499"/>
                  <c:y val="-0.10254593175853"/>
                </c:manualLayout>
              </c:layout>
              <c:spPr/>
              <c:txPr>
                <a:bodyPr/>
                <a:lstStyle/>
                <a:p>
                  <a:pPr>
                    <a:defRPr sz="1600"/>
                  </a:pPr>
                  <a:endParaRPr lang="it-IT"/>
                </a:p>
              </c:txPr>
              <c:showLegendKey val="0"/>
              <c:showVal val="0"/>
              <c:showCatName val="1"/>
              <c:showSerName val="0"/>
              <c:showPercent val="1"/>
              <c:showBubbleSize val="0"/>
              <c:extLst>
                <c:ext xmlns:c15="http://schemas.microsoft.com/office/drawing/2012/chart" uri="{CE6537A1-D6FC-4f65-9D91-7224C49458BB}"/>
              </c:extLst>
            </c:dLbl>
            <c:dLbl>
              <c:idx val="1"/>
              <c:spPr/>
              <c:txPr>
                <a:bodyPr/>
                <a:lstStyle/>
                <a:p>
                  <a:pPr>
                    <a:defRPr sz="1600"/>
                  </a:pPr>
                  <a:endParaRPr lang="it-IT"/>
                </a:p>
              </c:txPr>
              <c:showLegendKey val="0"/>
              <c:showVal val="0"/>
              <c:showCatName val="1"/>
              <c:showSerName val="0"/>
              <c:showPercent val="1"/>
              <c:showBubbleSize val="0"/>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'[SpeseGestione.xlsx]2014'!$E$2:$E$3</c:f>
              <c:strCache>
                <c:ptCount val="2"/>
                <c:pt idx="0">
                  <c:v>Servizi</c:v>
                </c:pt>
                <c:pt idx="1">
                  <c:v>Gestione</c:v>
                </c:pt>
              </c:strCache>
            </c:strRef>
          </c:cat>
          <c:val>
            <c:numRef>
              <c:f>'[SpeseGestione.xlsx]2014'!$F$2:$F$3</c:f>
              <c:numCache>
                <c:formatCode>General</c:formatCode>
                <c:ptCount val="2"/>
                <c:pt idx="0">
                  <c:v>53</c:v>
                </c:pt>
                <c:pt idx="1">
                  <c:v>47</c:v>
                </c:pt>
              </c:numCache>
            </c:numRef>
          </c:val>
        </c:ser>
        <c:dLbls>
          <c:showLegendKey val="0"/>
          <c:showVal val="0"/>
          <c:showCatName val="1"/>
          <c:showSerName val="0"/>
          <c:showPercent val="1"/>
          <c:showBubbleSize val="0"/>
          <c:showLeaderLines val="0"/>
        </c:dLbls>
      </c:pie3DChart>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350685A-7ACC-42A7-9220-660CE57420BF}" type="datetimeFigureOut">
              <a:rPr lang="it-IT" smtClean="0"/>
              <a:pPr/>
              <a:t>27/02/2017</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D6BAD98-A08C-4EDC-AD99-527F4C4C4A06}" type="slidenum">
              <a:rPr lang="it-IT" smtClean="0"/>
              <a:pPr/>
              <a:t>‹N›</a:t>
            </a:fld>
            <a:endParaRPr lang="it-IT"/>
          </a:p>
        </p:txBody>
      </p:sp>
    </p:spTree>
    <p:extLst>
      <p:ext uri="{BB962C8B-B14F-4D97-AF65-F5344CB8AC3E}">
        <p14:creationId xmlns:p14="http://schemas.microsoft.com/office/powerpoint/2010/main" val="209898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20663" y="809625"/>
            <a:ext cx="7189788" cy="4044950"/>
          </a:xfrm>
          <a:ln/>
        </p:spPr>
      </p:sp>
      <p:sp>
        <p:nvSpPr>
          <p:cNvPr id="66563" name="Rectangle 3"/>
          <p:cNvSpPr>
            <a:spLocks noGrp="1" noChangeArrowheads="1"/>
          </p:cNvSpPr>
          <p:nvPr>
            <p:ph type="body" idx="1"/>
          </p:nvPr>
        </p:nvSpPr>
        <p:spPr>
          <a:xfrm>
            <a:off x="898490" y="5123594"/>
            <a:ext cx="4948770" cy="48564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4" tIns="46507" rIns="93014" bIns="46507"/>
          <a:lstStyle/>
          <a:p>
            <a:pPr marL="0" indent="0" eaLnBrk="1" hangingPunct="1"/>
            <a:endParaRPr lang="en-GB" altLang="it-IT">
              <a:latin typeface="Arial" panose="020B0604020202020204" pitchFamily="34" charset="0"/>
            </a:endParaRPr>
          </a:p>
        </p:txBody>
      </p:sp>
    </p:spTree>
    <p:extLst>
      <p:ext uri="{BB962C8B-B14F-4D97-AF65-F5344CB8AC3E}">
        <p14:creationId xmlns:p14="http://schemas.microsoft.com/office/powerpoint/2010/main" val="2261559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16</a:t>
            </a:fld>
            <a:endParaRPr lang="it-IT"/>
          </a:p>
        </p:txBody>
      </p:sp>
    </p:spTree>
    <p:extLst>
      <p:ext uri="{BB962C8B-B14F-4D97-AF65-F5344CB8AC3E}">
        <p14:creationId xmlns:p14="http://schemas.microsoft.com/office/powerpoint/2010/main" val="420585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17</a:t>
            </a:fld>
            <a:endParaRPr lang="it-IT"/>
          </a:p>
        </p:txBody>
      </p:sp>
    </p:spTree>
    <p:extLst>
      <p:ext uri="{BB962C8B-B14F-4D97-AF65-F5344CB8AC3E}">
        <p14:creationId xmlns:p14="http://schemas.microsoft.com/office/powerpoint/2010/main" val="2616334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18</a:t>
            </a:fld>
            <a:endParaRPr lang="it-IT"/>
          </a:p>
        </p:txBody>
      </p:sp>
    </p:spTree>
    <p:extLst>
      <p:ext uri="{BB962C8B-B14F-4D97-AF65-F5344CB8AC3E}">
        <p14:creationId xmlns:p14="http://schemas.microsoft.com/office/powerpoint/2010/main" val="1582152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20</a:t>
            </a:fld>
            <a:endParaRPr lang="it-IT"/>
          </a:p>
        </p:txBody>
      </p:sp>
    </p:spTree>
    <p:extLst>
      <p:ext uri="{BB962C8B-B14F-4D97-AF65-F5344CB8AC3E}">
        <p14:creationId xmlns:p14="http://schemas.microsoft.com/office/powerpoint/2010/main" val="1484423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23</a:t>
            </a:fld>
            <a:endParaRPr lang="it-IT"/>
          </a:p>
        </p:txBody>
      </p:sp>
    </p:spTree>
    <p:extLst>
      <p:ext uri="{BB962C8B-B14F-4D97-AF65-F5344CB8AC3E}">
        <p14:creationId xmlns:p14="http://schemas.microsoft.com/office/powerpoint/2010/main" val="158215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24</a:t>
            </a:fld>
            <a:endParaRPr lang="it-IT"/>
          </a:p>
        </p:txBody>
      </p:sp>
    </p:spTree>
    <p:extLst>
      <p:ext uri="{BB962C8B-B14F-4D97-AF65-F5344CB8AC3E}">
        <p14:creationId xmlns:p14="http://schemas.microsoft.com/office/powerpoint/2010/main" val="1582152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25</a:t>
            </a:fld>
            <a:endParaRPr lang="it-IT"/>
          </a:p>
        </p:txBody>
      </p:sp>
    </p:spTree>
    <p:extLst>
      <p:ext uri="{BB962C8B-B14F-4D97-AF65-F5344CB8AC3E}">
        <p14:creationId xmlns:p14="http://schemas.microsoft.com/office/powerpoint/2010/main" val="2638345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26</a:t>
            </a:fld>
            <a:endParaRPr lang="it-IT"/>
          </a:p>
        </p:txBody>
      </p:sp>
    </p:spTree>
    <p:extLst>
      <p:ext uri="{BB962C8B-B14F-4D97-AF65-F5344CB8AC3E}">
        <p14:creationId xmlns:p14="http://schemas.microsoft.com/office/powerpoint/2010/main" val="3148440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27</a:t>
            </a:fld>
            <a:endParaRPr lang="it-IT"/>
          </a:p>
        </p:txBody>
      </p:sp>
    </p:spTree>
    <p:extLst>
      <p:ext uri="{BB962C8B-B14F-4D97-AF65-F5344CB8AC3E}">
        <p14:creationId xmlns:p14="http://schemas.microsoft.com/office/powerpoint/2010/main" val="1582152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28</a:t>
            </a:fld>
            <a:endParaRPr lang="it-IT"/>
          </a:p>
        </p:txBody>
      </p:sp>
    </p:spTree>
    <p:extLst>
      <p:ext uri="{BB962C8B-B14F-4D97-AF65-F5344CB8AC3E}">
        <p14:creationId xmlns:p14="http://schemas.microsoft.com/office/powerpoint/2010/main" val="378652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3</a:t>
            </a:fld>
            <a:endParaRPr lang="it-IT"/>
          </a:p>
        </p:txBody>
      </p:sp>
    </p:spTree>
    <p:extLst>
      <p:ext uri="{BB962C8B-B14F-4D97-AF65-F5344CB8AC3E}">
        <p14:creationId xmlns:p14="http://schemas.microsoft.com/office/powerpoint/2010/main" val="1497549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31</a:t>
            </a:fld>
            <a:endParaRPr lang="it-IT"/>
          </a:p>
        </p:txBody>
      </p:sp>
    </p:spTree>
    <p:extLst>
      <p:ext uri="{BB962C8B-B14F-4D97-AF65-F5344CB8AC3E}">
        <p14:creationId xmlns:p14="http://schemas.microsoft.com/office/powerpoint/2010/main" val="747784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9</a:t>
            </a:fld>
            <a:endParaRPr lang="it-IT"/>
          </a:p>
        </p:txBody>
      </p:sp>
    </p:spTree>
    <p:extLst>
      <p:ext uri="{BB962C8B-B14F-4D97-AF65-F5344CB8AC3E}">
        <p14:creationId xmlns:p14="http://schemas.microsoft.com/office/powerpoint/2010/main" val="158215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10</a:t>
            </a:fld>
            <a:endParaRPr lang="it-IT"/>
          </a:p>
        </p:txBody>
      </p:sp>
    </p:spTree>
    <p:extLst>
      <p:ext uri="{BB962C8B-B14F-4D97-AF65-F5344CB8AC3E}">
        <p14:creationId xmlns:p14="http://schemas.microsoft.com/office/powerpoint/2010/main" val="158215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11</a:t>
            </a:fld>
            <a:endParaRPr lang="it-IT"/>
          </a:p>
        </p:txBody>
      </p:sp>
    </p:spTree>
    <p:extLst>
      <p:ext uri="{BB962C8B-B14F-4D97-AF65-F5344CB8AC3E}">
        <p14:creationId xmlns:p14="http://schemas.microsoft.com/office/powerpoint/2010/main" val="1582152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12</a:t>
            </a:fld>
            <a:endParaRPr lang="it-IT"/>
          </a:p>
        </p:txBody>
      </p:sp>
    </p:spTree>
    <p:extLst>
      <p:ext uri="{BB962C8B-B14F-4D97-AF65-F5344CB8AC3E}">
        <p14:creationId xmlns:p14="http://schemas.microsoft.com/office/powerpoint/2010/main" val="1582152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13</a:t>
            </a:fld>
            <a:endParaRPr lang="it-IT"/>
          </a:p>
        </p:txBody>
      </p:sp>
    </p:spTree>
    <p:extLst>
      <p:ext uri="{BB962C8B-B14F-4D97-AF65-F5344CB8AC3E}">
        <p14:creationId xmlns:p14="http://schemas.microsoft.com/office/powerpoint/2010/main" val="1582152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14</a:t>
            </a:fld>
            <a:endParaRPr lang="it-IT"/>
          </a:p>
        </p:txBody>
      </p:sp>
    </p:spTree>
    <p:extLst>
      <p:ext uri="{BB962C8B-B14F-4D97-AF65-F5344CB8AC3E}">
        <p14:creationId xmlns:p14="http://schemas.microsoft.com/office/powerpoint/2010/main" val="333501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D6BAD98-A08C-4EDC-AD99-527F4C4C4A06}" type="slidenum">
              <a:rPr lang="it-IT" smtClean="0"/>
              <a:pPr/>
              <a:t>15</a:t>
            </a:fld>
            <a:endParaRPr lang="it-IT"/>
          </a:p>
        </p:txBody>
      </p:sp>
    </p:spTree>
    <p:extLst>
      <p:ext uri="{BB962C8B-B14F-4D97-AF65-F5344CB8AC3E}">
        <p14:creationId xmlns:p14="http://schemas.microsoft.com/office/powerpoint/2010/main" val="239451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706814"/>
            <a:ext cx="12192000" cy="1030287"/>
          </a:xfrm>
          <a:prstGeom prst="rect">
            <a:avLst/>
          </a:prstGeom>
          <a:solidFill>
            <a:srgbClr val="6699FF"/>
          </a:solidFill>
          <a:ln>
            <a:noFill/>
          </a:ln>
          <a:extLst/>
        </p:spPr>
        <p:txBody>
          <a:bodyPr wrap="none" lIns="0" tIns="0" rIns="0" bIns="0" anchor="ctr"/>
          <a:lstStyle>
            <a:lvl1pPr>
              <a:spcBef>
                <a:spcPct val="50000"/>
              </a:spcBef>
              <a:buClr>
                <a:schemeClr val="accent2"/>
              </a:buClr>
              <a:defRPr sz="1400">
                <a:solidFill>
                  <a:srgbClr val="000000"/>
                </a:solidFill>
                <a:latin typeface="Arial" pitchFamily="34" charset="0"/>
                <a:ea typeface="ＭＳ Ｐゴシック" pitchFamily="34" charset="-128"/>
              </a:defRPr>
            </a:lvl1pPr>
            <a:lvl2pPr marL="742950" indent="-285750">
              <a:spcBef>
                <a:spcPct val="50000"/>
              </a:spcBef>
              <a:buClr>
                <a:schemeClr val="accent2"/>
              </a:buClr>
              <a:defRPr sz="1400">
                <a:solidFill>
                  <a:srgbClr val="000000"/>
                </a:solidFill>
                <a:latin typeface="Arial" pitchFamily="34" charset="0"/>
                <a:ea typeface="ＭＳ Ｐゴシック" pitchFamily="34" charset="-128"/>
              </a:defRPr>
            </a:lvl2pPr>
            <a:lvl3pPr marL="1143000" indent="-228600">
              <a:spcBef>
                <a:spcPct val="50000"/>
              </a:spcBef>
              <a:buClr>
                <a:schemeClr val="accent2"/>
              </a:buClr>
              <a:defRPr sz="1400">
                <a:solidFill>
                  <a:srgbClr val="000000"/>
                </a:solidFill>
                <a:latin typeface="Arial" pitchFamily="34" charset="0"/>
                <a:ea typeface="ＭＳ Ｐゴシック" pitchFamily="34" charset="-128"/>
              </a:defRPr>
            </a:lvl3pPr>
            <a:lvl4pPr marL="1600200" indent="-228600">
              <a:spcBef>
                <a:spcPct val="50000"/>
              </a:spcBef>
              <a:buClr>
                <a:schemeClr val="accent2"/>
              </a:buClr>
              <a:defRPr sz="1400">
                <a:solidFill>
                  <a:srgbClr val="000000"/>
                </a:solidFill>
                <a:latin typeface="Arial" pitchFamily="34" charset="0"/>
                <a:ea typeface="ＭＳ Ｐゴシック" pitchFamily="34" charset="-128"/>
              </a:defRPr>
            </a:lvl4pPr>
            <a:lvl5pPr marL="2057400" indent="-228600">
              <a:spcBef>
                <a:spcPct val="50000"/>
              </a:spcBef>
              <a:buClr>
                <a:schemeClr val="accent2"/>
              </a:buClr>
              <a:defRPr sz="1400">
                <a:solidFill>
                  <a:srgbClr val="000000"/>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9pPr>
          </a:lstStyle>
          <a:p>
            <a:pPr eaLnBrk="0" fontAlgn="base" hangingPunct="0">
              <a:spcAft>
                <a:spcPct val="0"/>
              </a:spcAft>
              <a:buClr>
                <a:srgbClr val="CC0000"/>
              </a:buClr>
              <a:defRPr/>
            </a:pPr>
            <a:endParaRPr lang="it-IT" altLang="it-IT"/>
          </a:p>
        </p:txBody>
      </p:sp>
      <p:sp>
        <p:nvSpPr>
          <p:cNvPr id="5" name="Rectangle 14"/>
          <p:cNvSpPr>
            <a:spLocks noChangeArrowheads="1"/>
          </p:cNvSpPr>
          <p:nvPr userDrawn="1"/>
        </p:nvSpPr>
        <p:spPr bwMode="auto">
          <a:xfrm>
            <a:off x="0" y="6621464"/>
            <a:ext cx="2956984" cy="236537"/>
          </a:xfrm>
          <a:prstGeom prst="rect">
            <a:avLst/>
          </a:prstGeom>
          <a:solidFill>
            <a:srgbClr val="6699FF"/>
          </a:solidFill>
          <a:ln>
            <a:noFill/>
          </a:ln>
          <a:extLst/>
        </p:spPr>
        <p:txBody>
          <a:bodyPr wrap="none" lIns="180000" tIns="180000" rIns="180000" bIns="180000" anchor="ctr"/>
          <a:lstStyle>
            <a:lvl1pPr>
              <a:spcBef>
                <a:spcPct val="50000"/>
              </a:spcBef>
              <a:buClr>
                <a:schemeClr val="accent2"/>
              </a:buClr>
              <a:defRPr sz="1400">
                <a:solidFill>
                  <a:srgbClr val="000000"/>
                </a:solidFill>
                <a:latin typeface="Arial" pitchFamily="34" charset="0"/>
                <a:ea typeface="ＭＳ Ｐゴシック" pitchFamily="34" charset="-128"/>
              </a:defRPr>
            </a:lvl1pPr>
            <a:lvl2pPr marL="742950" indent="-285750">
              <a:spcBef>
                <a:spcPct val="50000"/>
              </a:spcBef>
              <a:buClr>
                <a:schemeClr val="accent2"/>
              </a:buClr>
              <a:defRPr sz="1400">
                <a:solidFill>
                  <a:srgbClr val="000000"/>
                </a:solidFill>
                <a:latin typeface="Arial" pitchFamily="34" charset="0"/>
                <a:ea typeface="ＭＳ Ｐゴシック" pitchFamily="34" charset="-128"/>
              </a:defRPr>
            </a:lvl2pPr>
            <a:lvl3pPr marL="1143000" indent="-228600">
              <a:spcBef>
                <a:spcPct val="50000"/>
              </a:spcBef>
              <a:buClr>
                <a:schemeClr val="accent2"/>
              </a:buClr>
              <a:defRPr sz="1400">
                <a:solidFill>
                  <a:srgbClr val="000000"/>
                </a:solidFill>
                <a:latin typeface="Arial" pitchFamily="34" charset="0"/>
                <a:ea typeface="ＭＳ Ｐゴシック" pitchFamily="34" charset="-128"/>
              </a:defRPr>
            </a:lvl3pPr>
            <a:lvl4pPr marL="1600200" indent="-228600">
              <a:spcBef>
                <a:spcPct val="50000"/>
              </a:spcBef>
              <a:buClr>
                <a:schemeClr val="accent2"/>
              </a:buClr>
              <a:defRPr sz="1400">
                <a:solidFill>
                  <a:srgbClr val="000000"/>
                </a:solidFill>
                <a:latin typeface="Arial" pitchFamily="34" charset="0"/>
                <a:ea typeface="ＭＳ Ｐゴシック" pitchFamily="34" charset="-128"/>
              </a:defRPr>
            </a:lvl4pPr>
            <a:lvl5pPr marL="2057400" indent="-228600">
              <a:spcBef>
                <a:spcPct val="50000"/>
              </a:spcBef>
              <a:buClr>
                <a:schemeClr val="accent2"/>
              </a:buClr>
              <a:defRPr sz="1400">
                <a:solidFill>
                  <a:srgbClr val="000000"/>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9pPr>
          </a:lstStyle>
          <a:p>
            <a:pPr eaLnBrk="0" fontAlgn="base" hangingPunct="0">
              <a:spcAft>
                <a:spcPct val="0"/>
              </a:spcAft>
              <a:buClr>
                <a:srgbClr val="CC0000"/>
              </a:buClr>
              <a:defRPr/>
            </a:pPr>
            <a:endParaRPr lang="it-IT" altLang="it-IT"/>
          </a:p>
        </p:txBody>
      </p:sp>
      <p:sp>
        <p:nvSpPr>
          <p:cNvPr id="6" name="Rectangle 16"/>
          <p:cNvSpPr>
            <a:spLocks noChangeArrowheads="1"/>
          </p:cNvSpPr>
          <p:nvPr userDrawn="1"/>
        </p:nvSpPr>
        <p:spPr bwMode="auto">
          <a:xfrm>
            <a:off x="11063818" y="6611939"/>
            <a:ext cx="1128183" cy="250825"/>
          </a:xfrm>
          <a:prstGeom prst="rect">
            <a:avLst/>
          </a:prstGeom>
          <a:solidFill>
            <a:srgbClr val="6699FF"/>
          </a:solidFill>
          <a:ln>
            <a:noFill/>
          </a:ln>
          <a:extLst/>
        </p:spPr>
        <p:txBody>
          <a:bodyPr wrap="none" lIns="180000" tIns="180000" rIns="180000" bIns="180000" anchor="ctr"/>
          <a:lstStyle>
            <a:lvl1pPr>
              <a:spcBef>
                <a:spcPct val="50000"/>
              </a:spcBef>
              <a:buClr>
                <a:schemeClr val="accent2"/>
              </a:buClr>
              <a:defRPr sz="1400">
                <a:solidFill>
                  <a:srgbClr val="000000"/>
                </a:solidFill>
                <a:latin typeface="Arial" pitchFamily="34" charset="0"/>
                <a:ea typeface="ＭＳ Ｐゴシック" pitchFamily="34" charset="-128"/>
              </a:defRPr>
            </a:lvl1pPr>
            <a:lvl2pPr marL="742950" indent="-285750">
              <a:spcBef>
                <a:spcPct val="50000"/>
              </a:spcBef>
              <a:buClr>
                <a:schemeClr val="accent2"/>
              </a:buClr>
              <a:defRPr sz="1400">
                <a:solidFill>
                  <a:srgbClr val="000000"/>
                </a:solidFill>
                <a:latin typeface="Arial" pitchFamily="34" charset="0"/>
                <a:ea typeface="ＭＳ Ｐゴシック" pitchFamily="34" charset="-128"/>
              </a:defRPr>
            </a:lvl2pPr>
            <a:lvl3pPr marL="1143000" indent="-228600">
              <a:spcBef>
                <a:spcPct val="50000"/>
              </a:spcBef>
              <a:buClr>
                <a:schemeClr val="accent2"/>
              </a:buClr>
              <a:defRPr sz="1400">
                <a:solidFill>
                  <a:srgbClr val="000000"/>
                </a:solidFill>
                <a:latin typeface="Arial" pitchFamily="34" charset="0"/>
                <a:ea typeface="ＭＳ Ｐゴシック" pitchFamily="34" charset="-128"/>
              </a:defRPr>
            </a:lvl3pPr>
            <a:lvl4pPr marL="1600200" indent="-228600">
              <a:spcBef>
                <a:spcPct val="50000"/>
              </a:spcBef>
              <a:buClr>
                <a:schemeClr val="accent2"/>
              </a:buClr>
              <a:defRPr sz="1400">
                <a:solidFill>
                  <a:srgbClr val="000000"/>
                </a:solidFill>
                <a:latin typeface="Arial" pitchFamily="34" charset="0"/>
                <a:ea typeface="ＭＳ Ｐゴシック" pitchFamily="34" charset="-128"/>
              </a:defRPr>
            </a:lvl4pPr>
            <a:lvl5pPr marL="2057400" indent="-228600">
              <a:spcBef>
                <a:spcPct val="50000"/>
              </a:spcBef>
              <a:buClr>
                <a:schemeClr val="accent2"/>
              </a:buClr>
              <a:defRPr sz="1400">
                <a:solidFill>
                  <a:srgbClr val="000000"/>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9pPr>
          </a:lstStyle>
          <a:p>
            <a:pPr eaLnBrk="0" fontAlgn="base" hangingPunct="0">
              <a:spcAft>
                <a:spcPct val="0"/>
              </a:spcAft>
              <a:buClr>
                <a:srgbClr val="CC0000"/>
              </a:buClr>
              <a:defRPr/>
            </a:pPr>
            <a:endParaRPr lang="it-IT" altLang="it-IT"/>
          </a:p>
        </p:txBody>
      </p:sp>
      <p:sp>
        <p:nvSpPr>
          <p:cNvPr id="7" name="Trapezio 6"/>
          <p:cNvSpPr/>
          <p:nvPr userDrawn="1"/>
        </p:nvSpPr>
        <p:spPr bwMode="auto">
          <a:xfrm flipV="1">
            <a:off x="2518834" y="6597651"/>
            <a:ext cx="8856133" cy="284163"/>
          </a:xfrm>
          <a:prstGeom prst="trapezoid">
            <a:avLst>
              <a:gd name="adj" fmla="val 51531"/>
            </a:avLst>
          </a:prstGeom>
          <a:solidFill>
            <a:schemeClr val="bg1"/>
          </a:solidFill>
          <a:ln w="6350" cap="flat" cmpd="sng" algn="ctr">
            <a:solidFill>
              <a:schemeClr val="bg1"/>
            </a:solidFill>
            <a:prstDash val="solid"/>
            <a:round/>
            <a:headEnd type="none" w="med" len="med"/>
            <a:tailEnd type="none" w="med" len="med"/>
          </a:ln>
          <a:effectLst/>
        </p:spPr>
        <p:txBody>
          <a:bodyPr lIns="0" tIns="0" rIns="0" bIns="0"/>
          <a:lstStyle/>
          <a:p>
            <a:pPr defTabSz="195263" eaLnBrk="0" fontAlgn="base" hangingPunct="0">
              <a:spcBef>
                <a:spcPct val="50000"/>
              </a:spcBef>
              <a:spcAft>
                <a:spcPct val="0"/>
              </a:spcAft>
              <a:buClr>
                <a:srgbClr val="CC0000"/>
              </a:buClr>
              <a:defRPr/>
            </a:pPr>
            <a:endParaRPr lang="it-IT" sz="1400">
              <a:solidFill>
                <a:srgbClr val="000000"/>
              </a:solidFill>
              <a:ea typeface="MS PGothic" panose="020B0600070205080204" pitchFamily="34" charset="-128"/>
            </a:endParaRPr>
          </a:p>
        </p:txBody>
      </p:sp>
      <p:sp>
        <p:nvSpPr>
          <p:cNvPr id="8" name="Rettangolo 16"/>
          <p:cNvSpPr>
            <a:spLocks noChangeArrowheads="1"/>
          </p:cNvSpPr>
          <p:nvPr userDrawn="1"/>
        </p:nvSpPr>
        <p:spPr bwMode="auto">
          <a:xfrm flipH="1" flipV="1">
            <a:off x="0" y="1"/>
            <a:ext cx="1619251" cy="6881813"/>
          </a:xfrm>
          <a:prstGeom prst="rect">
            <a:avLst/>
          </a:prstGeom>
          <a:solidFill>
            <a:srgbClr val="99CCFF">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lIns="0" tIns="0" rIns="0" bIns="0"/>
          <a:lstStyle>
            <a:lvl1pPr defTabSz="195263">
              <a:defRPr sz="1400">
                <a:solidFill>
                  <a:srgbClr val="000000"/>
                </a:solidFill>
                <a:latin typeface="Arial" pitchFamily="34" charset="0"/>
                <a:ea typeface="MS PGothic" pitchFamily="34" charset="-128"/>
              </a:defRPr>
            </a:lvl1pPr>
            <a:lvl2pPr marL="742950" indent="-285750" defTabSz="195263">
              <a:defRPr sz="1400">
                <a:solidFill>
                  <a:srgbClr val="000000"/>
                </a:solidFill>
                <a:latin typeface="Arial" pitchFamily="34" charset="0"/>
                <a:ea typeface="MS PGothic" pitchFamily="34" charset="-128"/>
              </a:defRPr>
            </a:lvl2pPr>
            <a:lvl3pPr marL="1143000" indent="-228600" defTabSz="195263">
              <a:defRPr sz="1400">
                <a:solidFill>
                  <a:srgbClr val="000000"/>
                </a:solidFill>
                <a:latin typeface="Arial" pitchFamily="34" charset="0"/>
                <a:ea typeface="MS PGothic" pitchFamily="34" charset="-128"/>
              </a:defRPr>
            </a:lvl3pPr>
            <a:lvl4pPr marL="1600200" indent="-228600" defTabSz="195263">
              <a:defRPr sz="1400">
                <a:solidFill>
                  <a:srgbClr val="000000"/>
                </a:solidFill>
                <a:latin typeface="Arial" pitchFamily="34" charset="0"/>
                <a:ea typeface="MS PGothic" pitchFamily="34" charset="-128"/>
              </a:defRPr>
            </a:lvl4pPr>
            <a:lvl5pPr marL="2057400" indent="-228600" defTabSz="195263">
              <a:defRPr sz="1400">
                <a:solidFill>
                  <a:srgbClr val="000000"/>
                </a:solidFill>
                <a:latin typeface="Arial" pitchFamily="34" charset="0"/>
                <a:ea typeface="MS PGothic" pitchFamily="34" charset="-128"/>
              </a:defRPr>
            </a:lvl5pPr>
            <a:lvl6pPr marL="2514600" indent="-228600" defTabSz="195263"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defTabSz="195263"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defTabSz="195263"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defTabSz="195263" eaLnBrk="0" fontAlgn="base" hangingPunct="0">
              <a:spcBef>
                <a:spcPct val="0"/>
              </a:spcBef>
              <a:spcAft>
                <a:spcPct val="0"/>
              </a:spcAft>
              <a:defRPr sz="1400">
                <a:solidFill>
                  <a:srgbClr val="000000"/>
                </a:solidFill>
                <a:latin typeface="Arial" pitchFamily="34" charset="0"/>
                <a:ea typeface="MS PGothic" pitchFamily="34" charset="-128"/>
              </a:defRPr>
            </a:lvl9pPr>
          </a:lstStyle>
          <a:p>
            <a:pPr eaLnBrk="0" fontAlgn="base" hangingPunct="0">
              <a:spcBef>
                <a:spcPct val="50000"/>
              </a:spcBef>
              <a:spcAft>
                <a:spcPct val="0"/>
              </a:spcAft>
              <a:buClr>
                <a:srgbClr val="CC0000"/>
              </a:buClr>
              <a:defRPr/>
            </a:pPr>
            <a:endParaRPr lang="it-IT" altLang="it-IT"/>
          </a:p>
        </p:txBody>
      </p:sp>
      <p:sp>
        <p:nvSpPr>
          <p:cNvPr id="9" name="Rettangolo 17"/>
          <p:cNvSpPr>
            <a:spLocks noChangeArrowheads="1"/>
          </p:cNvSpPr>
          <p:nvPr userDrawn="1"/>
        </p:nvSpPr>
        <p:spPr bwMode="auto">
          <a:xfrm>
            <a:off x="0" y="600075"/>
            <a:ext cx="12192000" cy="368300"/>
          </a:xfrm>
          <a:prstGeom prst="rect">
            <a:avLst/>
          </a:prstGeom>
          <a:solidFill>
            <a:srgbClr val="0070C0">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lIns="0" tIns="0" rIns="0" bIns="0"/>
          <a:lstStyle>
            <a:lvl1pPr defTabSz="195263">
              <a:defRPr sz="1400">
                <a:solidFill>
                  <a:srgbClr val="000000"/>
                </a:solidFill>
                <a:latin typeface="Arial" pitchFamily="34" charset="0"/>
                <a:ea typeface="MS PGothic" pitchFamily="34" charset="-128"/>
              </a:defRPr>
            </a:lvl1pPr>
            <a:lvl2pPr marL="742950" indent="-285750" defTabSz="195263">
              <a:defRPr sz="1400">
                <a:solidFill>
                  <a:srgbClr val="000000"/>
                </a:solidFill>
                <a:latin typeface="Arial" pitchFamily="34" charset="0"/>
                <a:ea typeface="MS PGothic" pitchFamily="34" charset="-128"/>
              </a:defRPr>
            </a:lvl2pPr>
            <a:lvl3pPr marL="1143000" indent="-228600" defTabSz="195263">
              <a:defRPr sz="1400">
                <a:solidFill>
                  <a:srgbClr val="000000"/>
                </a:solidFill>
                <a:latin typeface="Arial" pitchFamily="34" charset="0"/>
                <a:ea typeface="MS PGothic" pitchFamily="34" charset="-128"/>
              </a:defRPr>
            </a:lvl3pPr>
            <a:lvl4pPr marL="1600200" indent="-228600" defTabSz="195263">
              <a:defRPr sz="1400">
                <a:solidFill>
                  <a:srgbClr val="000000"/>
                </a:solidFill>
                <a:latin typeface="Arial" pitchFamily="34" charset="0"/>
                <a:ea typeface="MS PGothic" pitchFamily="34" charset="-128"/>
              </a:defRPr>
            </a:lvl4pPr>
            <a:lvl5pPr marL="2057400" indent="-228600" defTabSz="195263">
              <a:defRPr sz="1400">
                <a:solidFill>
                  <a:srgbClr val="000000"/>
                </a:solidFill>
                <a:latin typeface="Arial" pitchFamily="34" charset="0"/>
                <a:ea typeface="MS PGothic" pitchFamily="34" charset="-128"/>
              </a:defRPr>
            </a:lvl5pPr>
            <a:lvl6pPr marL="2514600" indent="-228600" defTabSz="195263"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defTabSz="195263"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defTabSz="195263"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defTabSz="195263" eaLnBrk="0" fontAlgn="base" hangingPunct="0">
              <a:spcBef>
                <a:spcPct val="0"/>
              </a:spcBef>
              <a:spcAft>
                <a:spcPct val="0"/>
              </a:spcAft>
              <a:defRPr sz="1400">
                <a:solidFill>
                  <a:srgbClr val="000000"/>
                </a:solidFill>
                <a:latin typeface="Arial" pitchFamily="34" charset="0"/>
                <a:ea typeface="MS PGothic" pitchFamily="34" charset="-128"/>
              </a:defRPr>
            </a:lvl9pPr>
          </a:lstStyle>
          <a:p>
            <a:pPr eaLnBrk="0" fontAlgn="base" hangingPunct="0">
              <a:spcBef>
                <a:spcPct val="50000"/>
              </a:spcBef>
              <a:spcAft>
                <a:spcPct val="0"/>
              </a:spcAft>
              <a:buClr>
                <a:srgbClr val="CC0000"/>
              </a:buClr>
              <a:defRPr/>
            </a:pPr>
            <a:endParaRPr lang="it-IT" altLang="it-IT"/>
          </a:p>
        </p:txBody>
      </p:sp>
      <p:sp>
        <p:nvSpPr>
          <p:cNvPr id="304131" name="Rectangle 3"/>
          <p:cNvSpPr>
            <a:spLocks noGrp="1" noChangeArrowheads="1"/>
          </p:cNvSpPr>
          <p:nvPr>
            <p:ph type="ctrTitle" sz="quarter"/>
          </p:nvPr>
        </p:nvSpPr>
        <p:spPr>
          <a:xfrm>
            <a:off x="251887" y="3762652"/>
            <a:ext cx="11686116" cy="430887"/>
          </a:xfrm>
        </p:spPr>
        <p:txBody>
          <a:bodyPr anchor="b"/>
          <a:lstStyle>
            <a:lvl1pPr algn="r">
              <a:defRPr sz="2800">
                <a:solidFill>
                  <a:schemeClr val="bg1"/>
                </a:solidFill>
              </a:defRPr>
            </a:lvl1pPr>
          </a:lstStyle>
          <a:p>
            <a:r>
              <a:rPr lang="en-US"/>
              <a:t>Fare clic per modificare stile</a:t>
            </a:r>
          </a:p>
        </p:txBody>
      </p:sp>
      <p:sp>
        <p:nvSpPr>
          <p:cNvPr id="304132" name="Rectangle 4"/>
          <p:cNvSpPr>
            <a:spLocks noGrp="1" noChangeArrowheads="1"/>
          </p:cNvSpPr>
          <p:nvPr>
            <p:ph type="subTitle" sz="quarter" idx="1"/>
          </p:nvPr>
        </p:nvSpPr>
        <p:spPr>
          <a:xfrm>
            <a:off x="251887" y="4403086"/>
            <a:ext cx="11686116" cy="273051"/>
          </a:xfrm>
          <a:ln w="9525"/>
        </p:spPr>
        <p:txBody>
          <a:bodyPr/>
          <a:lstStyle>
            <a:lvl1pPr marL="0" indent="0" algn="r">
              <a:spcBef>
                <a:spcPct val="0"/>
              </a:spcBef>
              <a:buFontTx/>
              <a:buNone/>
              <a:defRPr b="1">
                <a:solidFill>
                  <a:schemeClr val="bg1"/>
                </a:solidFill>
              </a:defRPr>
            </a:lvl1pPr>
          </a:lstStyle>
          <a:p>
            <a:r>
              <a:rPr lang="en-US"/>
              <a:t>Fare clic per modificare lo stile del sottotitolo dello schema</a:t>
            </a:r>
          </a:p>
        </p:txBody>
      </p:sp>
    </p:spTree>
    <p:extLst>
      <p:ext uri="{BB962C8B-B14F-4D97-AF65-F5344CB8AC3E}">
        <p14:creationId xmlns:p14="http://schemas.microsoft.com/office/powerpoint/2010/main" val="95006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fld id="{1FDAA5F7-8F68-45E9-9340-AEBB80078F5F}" type="slidenum">
              <a:rPr lang="it-IT" altLang="it-IT"/>
              <a:pPr/>
              <a:t>‹N›</a:t>
            </a:fld>
            <a:endParaRPr lang="it-IT" altLang="it-IT"/>
          </a:p>
        </p:txBody>
      </p:sp>
    </p:spTree>
    <p:extLst>
      <p:ext uri="{BB962C8B-B14F-4D97-AF65-F5344CB8AC3E}">
        <p14:creationId xmlns:p14="http://schemas.microsoft.com/office/powerpoint/2010/main" val="2101981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838200" y="6356350"/>
            <a:ext cx="2743200" cy="365125"/>
          </a:xfrm>
          <a:prstGeom prst="rect">
            <a:avLst/>
          </a:prstGeom>
        </p:spPr>
        <p:txBody>
          <a:bodyPr/>
          <a:lstStyle/>
          <a:p>
            <a:fld id="{19CFCE28-E6CA-45AF-AB18-3F05DB6ADFF2}" type="datetimeFigureOut">
              <a:rPr lang="it-IT" smtClean="0"/>
              <a:t>27/02/2017</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3A5347D0-79BC-49AF-89EC-ADEB96A1037D}" type="slidenum">
              <a:rPr lang="it-IT" smtClean="0"/>
              <a:t>‹N›</a:t>
            </a:fld>
            <a:endParaRPr lang="it-IT"/>
          </a:p>
        </p:txBody>
      </p:sp>
    </p:spTree>
    <p:extLst>
      <p:ext uri="{BB962C8B-B14F-4D97-AF65-F5344CB8AC3E}">
        <p14:creationId xmlns:p14="http://schemas.microsoft.com/office/powerpoint/2010/main" val="29844247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4"/>
          <p:cNvSpPr>
            <a:spLocks noChangeArrowheads="1"/>
          </p:cNvSpPr>
          <p:nvPr userDrawn="1"/>
        </p:nvSpPr>
        <p:spPr bwMode="auto">
          <a:xfrm flipV="1">
            <a:off x="0" y="6265864"/>
            <a:ext cx="3826933" cy="41275"/>
          </a:xfrm>
          <a:prstGeom prst="rect">
            <a:avLst/>
          </a:prstGeom>
          <a:solidFill>
            <a:srgbClr val="6699FF"/>
          </a:solidFill>
          <a:ln>
            <a:noFill/>
          </a:ln>
          <a:extLst/>
        </p:spPr>
        <p:txBody>
          <a:bodyPr rot="10800000" wrap="none" anchor="ctr"/>
          <a:lstStyle>
            <a:lvl1pPr>
              <a:spcBef>
                <a:spcPct val="50000"/>
              </a:spcBef>
              <a:buClr>
                <a:schemeClr val="accent2"/>
              </a:buClr>
              <a:defRPr sz="1400">
                <a:solidFill>
                  <a:srgbClr val="000000"/>
                </a:solidFill>
                <a:latin typeface="Arial" pitchFamily="34" charset="0"/>
                <a:ea typeface="ＭＳ Ｐゴシック" pitchFamily="34" charset="-128"/>
              </a:defRPr>
            </a:lvl1pPr>
            <a:lvl2pPr marL="742950" indent="-285750">
              <a:spcBef>
                <a:spcPct val="50000"/>
              </a:spcBef>
              <a:buClr>
                <a:schemeClr val="accent2"/>
              </a:buClr>
              <a:defRPr sz="1400">
                <a:solidFill>
                  <a:srgbClr val="000000"/>
                </a:solidFill>
                <a:latin typeface="Arial" pitchFamily="34" charset="0"/>
                <a:ea typeface="ＭＳ Ｐゴシック" pitchFamily="34" charset="-128"/>
              </a:defRPr>
            </a:lvl2pPr>
            <a:lvl3pPr marL="1143000" indent="-228600">
              <a:spcBef>
                <a:spcPct val="50000"/>
              </a:spcBef>
              <a:buClr>
                <a:schemeClr val="accent2"/>
              </a:buClr>
              <a:defRPr sz="1400">
                <a:solidFill>
                  <a:srgbClr val="000000"/>
                </a:solidFill>
                <a:latin typeface="Arial" pitchFamily="34" charset="0"/>
                <a:ea typeface="ＭＳ Ｐゴシック" pitchFamily="34" charset="-128"/>
              </a:defRPr>
            </a:lvl3pPr>
            <a:lvl4pPr marL="1600200" indent="-228600">
              <a:spcBef>
                <a:spcPct val="50000"/>
              </a:spcBef>
              <a:buClr>
                <a:schemeClr val="accent2"/>
              </a:buClr>
              <a:defRPr sz="1400">
                <a:solidFill>
                  <a:srgbClr val="000000"/>
                </a:solidFill>
                <a:latin typeface="Arial" pitchFamily="34" charset="0"/>
                <a:ea typeface="ＭＳ Ｐゴシック" pitchFamily="34" charset="-128"/>
              </a:defRPr>
            </a:lvl4pPr>
            <a:lvl5pPr marL="2057400" indent="-228600">
              <a:spcBef>
                <a:spcPct val="50000"/>
              </a:spcBef>
              <a:buClr>
                <a:schemeClr val="accent2"/>
              </a:buClr>
              <a:defRPr sz="1400">
                <a:solidFill>
                  <a:srgbClr val="000000"/>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9pPr>
          </a:lstStyle>
          <a:p>
            <a:pPr fontAlgn="base">
              <a:spcBef>
                <a:spcPct val="0"/>
              </a:spcBef>
              <a:spcAft>
                <a:spcPct val="0"/>
              </a:spcAft>
              <a:buClrTx/>
              <a:defRPr/>
            </a:pPr>
            <a:endParaRPr lang="it-IT" altLang="it-IT" sz="800"/>
          </a:p>
        </p:txBody>
      </p:sp>
      <p:sp>
        <p:nvSpPr>
          <p:cNvPr id="2" name="Rectangle 6"/>
          <p:cNvSpPr>
            <a:spLocks noGrp="1" noChangeArrowheads="1"/>
          </p:cNvSpPr>
          <p:nvPr>
            <p:ph type="body" idx="1"/>
          </p:nvPr>
        </p:nvSpPr>
        <p:spPr bwMode="auto">
          <a:xfrm>
            <a:off x="2489200" y="2082800"/>
            <a:ext cx="944880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a:t>Fare clic per modificare gli stili del testo dello schema</a:t>
            </a:r>
          </a:p>
          <a:p>
            <a:pPr lvl="1"/>
            <a:r>
              <a:rPr lang="en-US" altLang="it-IT"/>
              <a:t>Secondo livello</a:t>
            </a:r>
          </a:p>
          <a:p>
            <a:pPr lvl="2"/>
            <a:r>
              <a:rPr lang="en-US" altLang="it-IT"/>
              <a:t>Terzo livello</a:t>
            </a:r>
          </a:p>
          <a:p>
            <a:pPr lvl="3"/>
            <a:r>
              <a:rPr lang="en-US" altLang="it-IT"/>
              <a:t>Quarto livello</a:t>
            </a:r>
          </a:p>
          <a:p>
            <a:pPr lvl="4"/>
            <a:r>
              <a:rPr lang="en-US" altLang="it-IT"/>
              <a:t>Quinto livello</a:t>
            </a:r>
          </a:p>
        </p:txBody>
      </p:sp>
      <p:sp>
        <p:nvSpPr>
          <p:cNvPr id="1028" name="Rectangle 7"/>
          <p:cNvSpPr>
            <a:spLocks noGrp="1" noChangeArrowheads="1"/>
          </p:cNvSpPr>
          <p:nvPr>
            <p:ph type="title"/>
          </p:nvPr>
        </p:nvSpPr>
        <p:spPr bwMode="auto">
          <a:xfrm>
            <a:off x="4011084" y="711200"/>
            <a:ext cx="723688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it-IT"/>
              <a:t>Fare clic per modificare stile</a:t>
            </a:r>
          </a:p>
        </p:txBody>
      </p:sp>
      <p:sp>
        <p:nvSpPr>
          <p:cNvPr id="303133" name="Rectangle 29"/>
          <p:cNvSpPr>
            <a:spLocks noGrp="1" noChangeArrowheads="1"/>
          </p:cNvSpPr>
          <p:nvPr>
            <p:ph type="sldNum" sz="quarter" idx="4"/>
          </p:nvPr>
        </p:nvSpPr>
        <p:spPr bwMode="auto">
          <a:xfrm>
            <a:off x="11379200" y="6508750"/>
            <a:ext cx="7112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solidFill>
                  <a:srgbClr val="8E0124"/>
                </a:solidFill>
              </a:defRPr>
            </a:lvl1pPr>
          </a:lstStyle>
          <a:p>
            <a:pPr fontAlgn="base">
              <a:spcBef>
                <a:spcPct val="0"/>
              </a:spcBef>
              <a:spcAft>
                <a:spcPct val="0"/>
              </a:spcAft>
            </a:pPr>
            <a:fld id="{39DB8BD3-DCCB-49EF-8778-C76AD7FF5797}" type="slidenum">
              <a:rPr lang="it-IT" altLang="it-IT">
                <a:ea typeface="MS PGothic" panose="020B0600070205080204" pitchFamily="34" charset="-128"/>
              </a:rPr>
              <a:pPr fontAlgn="base">
                <a:spcBef>
                  <a:spcPct val="0"/>
                </a:spcBef>
                <a:spcAft>
                  <a:spcPct val="0"/>
                </a:spcAft>
              </a:pPr>
              <a:t>‹N›</a:t>
            </a:fld>
            <a:endParaRPr lang="it-IT" altLang="it-IT">
              <a:ea typeface="MS PGothic" panose="020B0600070205080204" pitchFamily="34" charset="-128"/>
            </a:endParaRPr>
          </a:p>
        </p:txBody>
      </p:sp>
      <p:sp>
        <p:nvSpPr>
          <p:cNvPr id="1034" name="Rectangle 24"/>
          <p:cNvSpPr>
            <a:spLocks noChangeArrowheads="1"/>
          </p:cNvSpPr>
          <p:nvPr userDrawn="1"/>
        </p:nvSpPr>
        <p:spPr bwMode="auto">
          <a:xfrm flipV="1">
            <a:off x="0" y="601663"/>
            <a:ext cx="3826933" cy="44450"/>
          </a:xfrm>
          <a:prstGeom prst="rect">
            <a:avLst/>
          </a:prstGeom>
          <a:solidFill>
            <a:srgbClr val="6699FF"/>
          </a:solidFill>
          <a:ln>
            <a:noFill/>
          </a:ln>
          <a:extLst/>
        </p:spPr>
        <p:txBody>
          <a:bodyPr rot="10800000" wrap="none" anchor="ctr"/>
          <a:lstStyle>
            <a:lvl1pPr>
              <a:spcBef>
                <a:spcPct val="50000"/>
              </a:spcBef>
              <a:buClr>
                <a:schemeClr val="accent2"/>
              </a:buClr>
              <a:defRPr sz="1400">
                <a:solidFill>
                  <a:srgbClr val="000000"/>
                </a:solidFill>
                <a:latin typeface="Arial" pitchFamily="34" charset="0"/>
                <a:ea typeface="ＭＳ Ｐゴシック" pitchFamily="34" charset="-128"/>
              </a:defRPr>
            </a:lvl1pPr>
            <a:lvl2pPr marL="742950" indent="-285750">
              <a:spcBef>
                <a:spcPct val="50000"/>
              </a:spcBef>
              <a:buClr>
                <a:schemeClr val="accent2"/>
              </a:buClr>
              <a:defRPr sz="1400">
                <a:solidFill>
                  <a:srgbClr val="000000"/>
                </a:solidFill>
                <a:latin typeface="Arial" pitchFamily="34" charset="0"/>
                <a:ea typeface="ＭＳ Ｐゴシック" pitchFamily="34" charset="-128"/>
              </a:defRPr>
            </a:lvl2pPr>
            <a:lvl3pPr marL="1143000" indent="-228600">
              <a:spcBef>
                <a:spcPct val="50000"/>
              </a:spcBef>
              <a:buClr>
                <a:schemeClr val="accent2"/>
              </a:buClr>
              <a:defRPr sz="1400">
                <a:solidFill>
                  <a:srgbClr val="000000"/>
                </a:solidFill>
                <a:latin typeface="Arial" pitchFamily="34" charset="0"/>
                <a:ea typeface="ＭＳ Ｐゴシック" pitchFamily="34" charset="-128"/>
              </a:defRPr>
            </a:lvl3pPr>
            <a:lvl4pPr marL="1600200" indent="-228600">
              <a:spcBef>
                <a:spcPct val="50000"/>
              </a:spcBef>
              <a:buClr>
                <a:schemeClr val="accent2"/>
              </a:buClr>
              <a:defRPr sz="1400">
                <a:solidFill>
                  <a:srgbClr val="000000"/>
                </a:solidFill>
                <a:latin typeface="Arial" pitchFamily="34" charset="0"/>
                <a:ea typeface="ＭＳ Ｐゴシック" pitchFamily="34" charset="-128"/>
              </a:defRPr>
            </a:lvl4pPr>
            <a:lvl5pPr marL="2057400" indent="-228600">
              <a:spcBef>
                <a:spcPct val="50000"/>
              </a:spcBef>
              <a:buClr>
                <a:schemeClr val="accent2"/>
              </a:buClr>
              <a:defRPr sz="1400">
                <a:solidFill>
                  <a:srgbClr val="000000"/>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9pPr>
          </a:lstStyle>
          <a:p>
            <a:pPr fontAlgn="base">
              <a:spcBef>
                <a:spcPct val="0"/>
              </a:spcBef>
              <a:spcAft>
                <a:spcPct val="0"/>
              </a:spcAft>
              <a:buClrTx/>
              <a:defRPr/>
            </a:pPr>
            <a:endParaRPr lang="it-IT" altLang="it-IT" sz="800"/>
          </a:p>
        </p:txBody>
      </p:sp>
      <p:sp>
        <p:nvSpPr>
          <p:cNvPr id="1037" name="CasellaDiTesto 1"/>
          <p:cNvSpPr txBox="1">
            <a:spLocks noChangeArrowheads="1"/>
          </p:cNvSpPr>
          <p:nvPr userDrawn="1"/>
        </p:nvSpPr>
        <p:spPr bwMode="auto">
          <a:xfrm>
            <a:off x="11044767" y="6488113"/>
            <a:ext cx="1083733" cy="260350"/>
          </a:xfrm>
          <a:prstGeom prst="rect">
            <a:avLst/>
          </a:prstGeom>
          <a:noFill/>
          <a:ln>
            <a:noFill/>
          </a:ln>
          <a:extLst/>
        </p:spPr>
        <p:txBody>
          <a:bodyPr>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algn="r" eaLnBrk="0" fontAlgn="base" hangingPunct="0">
              <a:spcBef>
                <a:spcPct val="50000"/>
              </a:spcBef>
              <a:spcAft>
                <a:spcPct val="0"/>
              </a:spcAft>
              <a:buClr>
                <a:srgbClr val="CC0000"/>
              </a:buClr>
            </a:pPr>
            <a:fld id="{D51B8C56-160B-405C-8D28-353A9D80DB85}" type="slidenum">
              <a:rPr lang="it-IT" altLang="it-IT" sz="1100" b="1"/>
              <a:pPr algn="r" eaLnBrk="0" fontAlgn="base" hangingPunct="0">
                <a:spcBef>
                  <a:spcPct val="50000"/>
                </a:spcBef>
                <a:spcAft>
                  <a:spcPct val="0"/>
                </a:spcAft>
                <a:buClr>
                  <a:srgbClr val="CC0000"/>
                </a:buClr>
              </a:pPr>
              <a:t>‹N›</a:t>
            </a:fld>
            <a:endParaRPr lang="it-IT" altLang="it-IT" sz="1100" b="1"/>
          </a:p>
        </p:txBody>
      </p:sp>
      <p:sp>
        <p:nvSpPr>
          <p:cNvPr id="11" name="Rectangle 24"/>
          <p:cNvSpPr>
            <a:spLocks noChangeArrowheads="1"/>
          </p:cNvSpPr>
          <p:nvPr userDrawn="1"/>
        </p:nvSpPr>
        <p:spPr bwMode="auto">
          <a:xfrm flipV="1">
            <a:off x="10710334" y="6267451"/>
            <a:ext cx="1475317" cy="42863"/>
          </a:xfrm>
          <a:prstGeom prst="rect">
            <a:avLst/>
          </a:prstGeom>
          <a:solidFill>
            <a:srgbClr val="6699FF"/>
          </a:solidFill>
          <a:ln>
            <a:noFill/>
          </a:ln>
          <a:extLst/>
        </p:spPr>
        <p:txBody>
          <a:bodyPr rot="10800000" wrap="none" anchor="ctr"/>
          <a:lstStyle>
            <a:lvl1pPr>
              <a:spcBef>
                <a:spcPct val="50000"/>
              </a:spcBef>
              <a:buClr>
                <a:schemeClr val="accent2"/>
              </a:buClr>
              <a:defRPr sz="1400">
                <a:solidFill>
                  <a:srgbClr val="000000"/>
                </a:solidFill>
                <a:latin typeface="Arial" pitchFamily="34" charset="0"/>
                <a:ea typeface="ＭＳ Ｐゴシック" pitchFamily="34" charset="-128"/>
              </a:defRPr>
            </a:lvl1pPr>
            <a:lvl2pPr marL="742950" indent="-285750">
              <a:spcBef>
                <a:spcPct val="50000"/>
              </a:spcBef>
              <a:buClr>
                <a:schemeClr val="accent2"/>
              </a:buClr>
              <a:defRPr sz="1400">
                <a:solidFill>
                  <a:srgbClr val="000000"/>
                </a:solidFill>
                <a:latin typeface="Arial" pitchFamily="34" charset="0"/>
                <a:ea typeface="ＭＳ Ｐゴシック" pitchFamily="34" charset="-128"/>
              </a:defRPr>
            </a:lvl2pPr>
            <a:lvl3pPr marL="1143000" indent="-228600">
              <a:spcBef>
                <a:spcPct val="50000"/>
              </a:spcBef>
              <a:buClr>
                <a:schemeClr val="accent2"/>
              </a:buClr>
              <a:defRPr sz="1400">
                <a:solidFill>
                  <a:srgbClr val="000000"/>
                </a:solidFill>
                <a:latin typeface="Arial" pitchFamily="34" charset="0"/>
                <a:ea typeface="ＭＳ Ｐゴシック" pitchFamily="34" charset="-128"/>
              </a:defRPr>
            </a:lvl3pPr>
            <a:lvl4pPr marL="1600200" indent="-228600">
              <a:spcBef>
                <a:spcPct val="50000"/>
              </a:spcBef>
              <a:buClr>
                <a:schemeClr val="accent2"/>
              </a:buClr>
              <a:defRPr sz="1400">
                <a:solidFill>
                  <a:srgbClr val="000000"/>
                </a:solidFill>
                <a:latin typeface="Arial" pitchFamily="34" charset="0"/>
                <a:ea typeface="ＭＳ Ｐゴシック" pitchFamily="34" charset="-128"/>
              </a:defRPr>
            </a:lvl4pPr>
            <a:lvl5pPr marL="2057400" indent="-228600">
              <a:spcBef>
                <a:spcPct val="50000"/>
              </a:spcBef>
              <a:buClr>
                <a:schemeClr val="accent2"/>
              </a:buClr>
              <a:defRPr sz="1400">
                <a:solidFill>
                  <a:srgbClr val="000000"/>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accent2"/>
              </a:buClr>
              <a:defRPr sz="1400">
                <a:solidFill>
                  <a:srgbClr val="000000"/>
                </a:solidFill>
                <a:latin typeface="Arial" pitchFamily="34" charset="0"/>
                <a:ea typeface="ＭＳ Ｐゴシック" pitchFamily="34" charset="-128"/>
              </a:defRPr>
            </a:lvl9pPr>
          </a:lstStyle>
          <a:p>
            <a:pPr fontAlgn="base">
              <a:spcBef>
                <a:spcPct val="0"/>
              </a:spcBef>
              <a:spcAft>
                <a:spcPct val="0"/>
              </a:spcAft>
              <a:buClrTx/>
              <a:defRPr/>
            </a:pPr>
            <a:endParaRPr lang="it-IT" altLang="it-IT" sz="800"/>
          </a:p>
        </p:txBody>
      </p:sp>
      <p:pic>
        <p:nvPicPr>
          <p:cNvPr id="10" name="Immagine 9" descr="logo inps color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11999" y="110438"/>
            <a:ext cx="347901" cy="489082"/>
          </a:xfrm>
          <a:prstGeom prst="rect">
            <a:avLst/>
          </a:prstGeom>
        </p:spPr>
      </p:pic>
    </p:spTree>
    <p:extLst>
      <p:ext uri="{BB962C8B-B14F-4D97-AF65-F5344CB8AC3E}">
        <p14:creationId xmlns:p14="http://schemas.microsoft.com/office/powerpoint/2010/main" val="3872626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rtl="0" eaLnBrk="0" fontAlgn="base" hangingPunct="0">
        <a:spcBef>
          <a:spcPct val="0"/>
        </a:spcBef>
        <a:spcAft>
          <a:spcPct val="0"/>
        </a:spcAft>
        <a:defRPr sz="2400" b="1">
          <a:solidFill>
            <a:srgbClr val="8E0124"/>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8E0124"/>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8E0124"/>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8E0124"/>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8E0124"/>
          </a:solidFill>
          <a:latin typeface="Arial" charset="0"/>
          <a:ea typeface="MS PGothic" pitchFamily="34" charset="-128"/>
          <a:cs typeface="ＭＳ Ｐゴシック" charset="0"/>
        </a:defRPr>
      </a:lvl5pPr>
      <a:lvl6pPr marL="457200" algn="l" rtl="0" eaLnBrk="0" fontAlgn="base" hangingPunct="0">
        <a:spcBef>
          <a:spcPct val="0"/>
        </a:spcBef>
        <a:spcAft>
          <a:spcPct val="0"/>
        </a:spcAft>
        <a:defRPr sz="2400" b="1">
          <a:solidFill>
            <a:srgbClr val="8E0124"/>
          </a:solidFill>
          <a:latin typeface="Arial" charset="0"/>
        </a:defRPr>
      </a:lvl6pPr>
      <a:lvl7pPr marL="914400" algn="l" rtl="0" eaLnBrk="0" fontAlgn="base" hangingPunct="0">
        <a:spcBef>
          <a:spcPct val="0"/>
        </a:spcBef>
        <a:spcAft>
          <a:spcPct val="0"/>
        </a:spcAft>
        <a:defRPr sz="2400" b="1">
          <a:solidFill>
            <a:srgbClr val="8E0124"/>
          </a:solidFill>
          <a:latin typeface="Arial" charset="0"/>
        </a:defRPr>
      </a:lvl7pPr>
      <a:lvl8pPr marL="1371600" algn="l" rtl="0" eaLnBrk="0" fontAlgn="base" hangingPunct="0">
        <a:spcBef>
          <a:spcPct val="0"/>
        </a:spcBef>
        <a:spcAft>
          <a:spcPct val="0"/>
        </a:spcAft>
        <a:defRPr sz="2400" b="1">
          <a:solidFill>
            <a:srgbClr val="8E0124"/>
          </a:solidFill>
          <a:latin typeface="Arial" charset="0"/>
        </a:defRPr>
      </a:lvl8pPr>
      <a:lvl9pPr marL="1828800" algn="l" rtl="0" eaLnBrk="0" fontAlgn="base" hangingPunct="0">
        <a:spcBef>
          <a:spcPct val="0"/>
        </a:spcBef>
        <a:spcAft>
          <a:spcPct val="0"/>
        </a:spcAft>
        <a:defRPr sz="2400" b="1">
          <a:solidFill>
            <a:srgbClr val="8E0124"/>
          </a:solidFill>
          <a:latin typeface="Arial" charset="0"/>
        </a:defRPr>
      </a:lvl9pPr>
    </p:titleStyle>
    <p:bodyStyle>
      <a:lvl1pPr marL="342900" indent="-342900" algn="l" defTabSz="195263" rtl="0" eaLnBrk="0" fontAlgn="base" hangingPunct="0">
        <a:spcBef>
          <a:spcPct val="50000"/>
        </a:spcBef>
        <a:spcAft>
          <a:spcPct val="0"/>
        </a:spcAft>
        <a:buClr>
          <a:schemeClr val="accent2"/>
        </a:buClr>
        <a:buChar char="»"/>
        <a:defRPr>
          <a:solidFill>
            <a:srgbClr val="4D4D4D"/>
          </a:solidFill>
          <a:latin typeface="+mn-lt"/>
          <a:ea typeface="MS PGothic" pitchFamily="34" charset="-128"/>
          <a:cs typeface="ＭＳ Ｐゴシック" charset="0"/>
        </a:defRPr>
      </a:lvl1pPr>
      <a:lvl2pPr marL="685800" indent="-342900" algn="l" defTabSz="195263" rtl="0" eaLnBrk="0" fontAlgn="base" hangingPunct="0">
        <a:spcBef>
          <a:spcPct val="0"/>
        </a:spcBef>
        <a:spcAft>
          <a:spcPct val="0"/>
        </a:spcAft>
        <a:buClr>
          <a:schemeClr val="accent2"/>
        </a:buClr>
        <a:buChar char="»"/>
        <a:defRPr>
          <a:solidFill>
            <a:srgbClr val="4D4D4D"/>
          </a:solidFill>
          <a:latin typeface="+mn-lt"/>
          <a:ea typeface="MS PGothic" pitchFamily="34" charset="-128"/>
        </a:defRPr>
      </a:lvl2pPr>
      <a:lvl3pPr marL="1030288" indent="-342900" algn="l" defTabSz="195263" rtl="0" eaLnBrk="0" fontAlgn="base" hangingPunct="0">
        <a:spcBef>
          <a:spcPct val="0"/>
        </a:spcBef>
        <a:spcAft>
          <a:spcPct val="0"/>
        </a:spcAft>
        <a:buClr>
          <a:schemeClr val="accent2"/>
        </a:buClr>
        <a:buChar char="-"/>
        <a:defRPr>
          <a:solidFill>
            <a:srgbClr val="4D4D4D"/>
          </a:solidFill>
          <a:latin typeface="+mn-lt"/>
          <a:ea typeface="MS PGothic" pitchFamily="34" charset="-128"/>
        </a:defRPr>
      </a:lvl3pPr>
      <a:lvl4pPr marL="1412875" indent="-381000" algn="l" defTabSz="195263" rtl="0" eaLnBrk="0" fontAlgn="base" hangingPunct="0">
        <a:spcBef>
          <a:spcPct val="0"/>
        </a:spcBef>
        <a:spcAft>
          <a:spcPct val="0"/>
        </a:spcAft>
        <a:buClr>
          <a:schemeClr val="accent2"/>
        </a:buClr>
        <a:buChar char="-"/>
        <a:defRPr>
          <a:solidFill>
            <a:srgbClr val="4D4D4D"/>
          </a:solidFill>
          <a:latin typeface="+mn-lt"/>
          <a:ea typeface="MS PGothic" pitchFamily="34" charset="-128"/>
        </a:defRPr>
      </a:lvl4pPr>
      <a:lvl5pPr marL="1795463" indent="-381000" algn="l" defTabSz="195263" rtl="0" eaLnBrk="0" fontAlgn="base" hangingPunct="0">
        <a:spcBef>
          <a:spcPct val="0"/>
        </a:spcBef>
        <a:spcAft>
          <a:spcPct val="0"/>
        </a:spcAft>
        <a:buClr>
          <a:schemeClr val="accent2"/>
        </a:buClr>
        <a:buChar char="-"/>
        <a:defRPr>
          <a:solidFill>
            <a:srgbClr val="4D4D4D"/>
          </a:solidFill>
          <a:latin typeface="+mn-lt"/>
          <a:ea typeface="MS PGothic" pitchFamily="34" charset="-128"/>
        </a:defRPr>
      </a:lvl5pPr>
      <a:lvl6pPr marL="2252663" indent="-381000" algn="l" defTabSz="195263" rtl="0" eaLnBrk="0" fontAlgn="base" hangingPunct="0">
        <a:spcBef>
          <a:spcPct val="0"/>
        </a:spcBef>
        <a:spcAft>
          <a:spcPct val="0"/>
        </a:spcAft>
        <a:buClr>
          <a:schemeClr val="accent2"/>
        </a:buClr>
        <a:buChar char="-"/>
        <a:defRPr>
          <a:solidFill>
            <a:srgbClr val="4D4D4D"/>
          </a:solidFill>
          <a:latin typeface="+mn-lt"/>
        </a:defRPr>
      </a:lvl6pPr>
      <a:lvl7pPr marL="2709863" indent="-381000" algn="l" defTabSz="195263" rtl="0" eaLnBrk="0" fontAlgn="base" hangingPunct="0">
        <a:spcBef>
          <a:spcPct val="0"/>
        </a:spcBef>
        <a:spcAft>
          <a:spcPct val="0"/>
        </a:spcAft>
        <a:buClr>
          <a:schemeClr val="accent2"/>
        </a:buClr>
        <a:buChar char="-"/>
        <a:defRPr>
          <a:solidFill>
            <a:srgbClr val="4D4D4D"/>
          </a:solidFill>
          <a:latin typeface="+mn-lt"/>
        </a:defRPr>
      </a:lvl7pPr>
      <a:lvl8pPr marL="3167063" indent="-381000" algn="l" defTabSz="195263" rtl="0" eaLnBrk="0" fontAlgn="base" hangingPunct="0">
        <a:spcBef>
          <a:spcPct val="0"/>
        </a:spcBef>
        <a:spcAft>
          <a:spcPct val="0"/>
        </a:spcAft>
        <a:buClr>
          <a:schemeClr val="accent2"/>
        </a:buClr>
        <a:buChar char="-"/>
        <a:defRPr>
          <a:solidFill>
            <a:srgbClr val="4D4D4D"/>
          </a:solidFill>
          <a:latin typeface="+mn-lt"/>
        </a:defRPr>
      </a:lvl8pPr>
      <a:lvl9pPr marL="3624263" indent="-381000" algn="l" defTabSz="195263" rtl="0" eaLnBrk="0" fontAlgn="base" hangingPunct="0">
        <a:spcBef>
          <a:spcPct val="0"/>
        </a:spcBef>
        <a:spcAft>
          <a:spcPct val="0"/>
        </a:spcAft>
        <a:buClr>
          <a:schemeClr val="accent2"/>
        </a:buClr>
        <a:buChar char="-"/>
        <a:defRPr>
          <a:solidFill>
            <a:srgbClr val="4D4D4D"/>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724025" y="4010477"/>
            <a:ext cx="883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marL="0" lvl="1" indent="0" algn="r" fontAlgn="base">
              <a:spcBef>
                <a:spcPct val="0"/>
              </a:spcBef>
              <a:spcAft>
                <a:spcPct val="0"/>
              </a:spcAft>
              <a:defRPr/>
            </a:pPr>
            <a:r>
              <a:rPr lang="it-IT" sz="2000" b="1" i="1" dirty="0">
                <a:solidFill>
                  <a:srgbClr val="FFFFFF"/>
                </a:solidFill>
                <a:latin typeface="Calibri" panose="020F0502020204030204" pitchFamily="34" charset="0"/>
              </a:rPr>
              <a:t>Progetto Home Care Premium </a:t>
            </a:r>
            <a:r>
              <a:rPr lang="it-IT" sz="2000" b="1" i="1" dirty="0" smtClean="0">
                <a:solidFill>
                  <a:srgbClr val="FFFFFF"/>
                </a:solidFill>
                <a:latin typeface="Calibri" panose="020F0502020204030204" pitchFamily="34" charset="0"/>
              </a:rPr>
              <a:t>2017</a:t>
            </a:r>
          </a:p>
          <a:p>
            <a:pPr marL="0" lvl="1" indent="0" algn="r" fontAlgn="base">
              <a:spcBef>
                <a:spcPct val="0"/>
              </a:spcBef>
              <a:spcAft>
                <a:spcPct val="0"/>
              </a:spcAft>
              <a:defRPr/>
            </a:pPr>
            <a:r>
              <a:rPr lang="it-IT" sz="2000" b="1" i="1" dirty="0" smtClean="0">
                <a:solidFill>
                  <a:srgbClr val="FFFFFF"/>
                </a:solidFill>
                <a:latin typeface="Calibri" panose="020F0502020204030204" pitchFamily="34" charset="0"/>
              </a:rPr>
              <a:t>Roma - Palazzo </a:t>
            </a:r>
            <a:r>
              <a:rPr lang="it-IT" sz="2000" b="1" i="1" dirty="0" err="1" smtClean="0">
                <a:solidFill>
                  <a:srgbClr val="FFFFFF"/>
                </a:solidFill>
                <a:latin typeface="Calibri" panose="020F0502020204030204" pitchFamily="34" charset="0"/>
              </a:rPr>
              <a:t>Wedekind</a:t>
            </a:r>
            <a:r>
              <a:rPr lang="it-IT" sz="2000" b="1" i="1" dirty="0" smtClean="0">
                <a:solidFill>
                  <a:srgbClr val="FFFFFF"/>
                </a:solidFill>
                <a:latin typeface="Calibri" panose="020F0502020204030204" pitchFamily="34" charset="0"/>
              </a:rPr>
              <a:t> 28/02/2017 </a:t>
            </a:r>
            <a:endParaRPr lang="it-IT" sz="2000" b="1" i="1" dirty="0">
              <a:solidFill>
                <a:srgbClr val="FFFFFF"/>
              </a:solidFill>
              <a:latin typeface="Calibri" panose="020F0502020204030204" pitchFamily="34" charset="0"/>
            </a:endParaRPr>
          </a:p>
        </p:txBody>
      </p:sp>
      <p:sp>
        <p:nvSpPr>
          <p:cNvPr id="9" name="Rettangolo 8"/>
          <p:cNvSpPr/>
          <p:nvPr/>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195263" rtl="0" eaLnBrk="0" fontAlgn="base" latinLnBrk="0" hangingPunct="0">
              <a:lnSpc>
                <a:spcPct val="100000"/>
              </a:lnSpc>
              <a:spcBef>
                <a:spcPct val="50000"/>
              </a:spcBef>
              <a:spcAft>
                <a:spcPct val="0"/>
              </a:spcAft>
              <a:buClr>
                <a:schemeClr val="accent2"/>
              </a:buClr>
              <a:buSzTx/>
              <a:buFontTx/>
              <a:buNone/>
              <a:tabLst/>
            </a:pPr>
            <a:endParaRPr kumimoji="0" lang="it-IT" sz="1400" b="0" i="0" u="none" strike="noStrike" cap="none" normalizeH="0" baseline="0" smtClean="0">
              <a:ln>
                <a:noFill/>
              </a:ln>
              <a:solidFill>
                <a:srgbClr val="000000"/>
              </a:solidFill>
              <a:effectLst/>
              <a:latin typeface="Arial" charset="0"/>
            </a:endParaRPr>
          </a:p>
        </p:txBody>
      </p:sp>
      <p:pic>
        <p:nvPicPr>
          <p:cNvPr id="10" name="Immagine 9" descr="slide 28 fe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5250"/>
            <a:ext cx="10429875" cy="6953250"/>
          </a:xfrm>
          <a:prstGeom prst="rect">
            <a:avLst/>
          </a:prstGeom>
        </p:spPr>
      </p:pic>
      <p:pic>
        <p:nvPicPr>
          <p:cNvPr id="11" name="Immagine 10" descr="logo inps [Convertito].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3438" y="527050"/>
            <a:ext cx="1973262" cy="116474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89"/>
            <a:ext cx="971255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lvl="0" eaLnBrk="0" fontAlgn="base" hangingPunct="0">
              <a:spcBef>
                <a:spcPct val="50000"/>
              </a:spcBef>
              <a:spcAft>
                <a:spcPct val="0"/>
              </a:spcAft>
              <a:buClr>
                <a:srgbClr val="CC0000"/>
              </a:buClr>
            </a:pPr>
            <a:r>
              <a:rPr lang="it-IT" sz="2000" b="1" dirty="0">
                <a:solidFill>
                  <a:srgbClr val="189BEB"/>
                </a:solidFill>
              </a:rPr>
              <a:t>a) Allargamento della platea dei beneficiari</a:t>
            </a:r>
            <a:endParaRPr lang="it-IT" sz="2000" dirty="0">
              <a:solidFill>
                <a:srgbClr val="189BEB"/>
              </a:solidFill>
            </a:endParaRPr>
          </a:p>
          <a:p>
            <a:pPr eaLnBrk="0" fontAlgn="base" hangingPunct="0">
              <a:spcBef>
                <a:spcPct val="50000"/>
              </a:spcBef>
              <a:spcAft>
                <a:spcPct val="0"/>
              </a:spcAft>
              <a:buClr>
                <a:srgbClr val="CC0000"/>
              </a:buClr>
            </a:pPr>
            <a:endParaRPr lang="it-IT" sz="2000" dirty="0"/>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sp>
        <p:nvSpPr>
          <p:cNvPr id="4" name="Rettangolo arrotondato 3"/>
          <p:cNvSpPr>
            <a:spLocks noChangeArrowheads="1"/>
          </p:cNvSpPr>
          <p:nvPr/>
        </p:nvSpPr>
        <p:spPr bwMode="auto">
          <a:xfrm>
            <a:off x="259200" y="745200"/>
            <a:ext cx="11468343" cy="1189684"/>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0" lvl="1" algn="ctr" fontAlgn="base">
              <a:spcBef>
                <a:spcPct val="0"/>
              </a:spcBef>
              <a:spcAft>
                <a:spcPct val="0"/>
              </a:spcAft>
              <a:defRPr/>
            </a:pPr>
            <a:r>
              <a:rPr lang="it-IT" altLang="it-IT" sz="2400" i="1" dirty="0">
                <a:solidFill>
                  <a:srgbClr val="002060"/>
                </a:solidFill>
                <a:latin typeface="Calibri" pitchFamily="34" charset="0"/>
              </a:rPr>
              <a:t>HCP 2014, nel mese di gennaio 2017, conta 22,220 utenti di cui 10.095 percettori di prestazioni prevalenti    </a:t>
            </a:r>
          </a:p>
          <a:p>
            <a:pPr marL="0" lvl="1" algn="ctr" fontAlgn="base">
              <a:spcBef>
                <a:spcPct val="0"/>
              </a:spcBef>
              <a:spcAft>
                <a:spcPct val="0"/>
              </a:spcAft>
              <a:defRPr/>
            </a:pPr>
            <a:r>
              <a:rPr lang="it-IT" altLang="it-IT" sz="2400" b="1" i="1" dirty="0">
                <a:solidFill>
                  <a:srgbClr val="002060"/>
                </a:solidFill>
                <a:latin typeface="Calibri" pitchFamily="34" charset="0"/>
              </a:rPr>
              <a:t>Il progetto HCP 2017 </a:t>
            </a:r>
            <a:r>
              <a:rPr lang="it-IT" altLang="it-IT" sz="2400" i="1" dirty="0">
                <a:solidFill>
                  <a:srgbClr val="002060"/>
                </a:solidFill>
                <a:latin typeface="Calibri" pitchFamily="34" charset="0"/>
              </a:rPr>
              <a:t>è rivolto a</a:t>
            </a:r>
            <a:r>
              <a:rPr lang="it-IT" altLang="it-IT" sz="2400" b="1" i="1" dirty="0">
                <a:solidFill>
                  <a:srgbClr val="002060"/>
                </a:solidFill>
                <a:latin typeface="Calibri" pitchFamily="34" charset="0"/>
              </a:rPr>
              <a:t> 30.000 utenti</a:t>
            </a:r>
            <a:r>
              <a:rPr lang="it-IT" altLang="it-IT" sz="2400" i="1" dirty="0">
                <a:solidFill>
                  <a:srgbClr val="002060"/>
                </a:solidFill>
                <a:latin typeface="Calibri" pitchFamily="34" charset="0"/>
              </a:rPr>
              <a:t> </a:t>
            </a:r>
          </a:p>
        </p:txBody>
      </p:sp>
      <p:sp>
        <p:nvSpPr>
          <p:cNvPr id="6" name="Rettangolo arrotondato 5"/>
          <p:cNvSpPr>
            <a:spLocks noChangeArrowheads="1"/>
          </p:cNvSpPr>
          <p:nvPr/>
        </p:nvSpPr>
        <p:spPr bwMode="auto">
          <a:xfrm>
            <a:off x="416581" y="2101755"/>
            <a:ext cx="11364687" cy="3703960"/>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0" tIns="0" rIns="0" bIns="0" anchor="t"/>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457200" lvl="0" indent="-457200"/>
            <a:r>
              <a:rPr lang="it-IT" altLang="it-IT" sz="2400" b="1" i="1" dirty="0">
                <a:solidFill>
                  <a:srgbClr val="003366"/>
                </a:solidFill>
                <a:latin typeface="Calibri" pitchFamily="34" charset="0"/>
              </a:rPr>
              <a:t>I beneficiari possono essere:</a:t>
            </a:r>
            <a:endParaRPr lang="it-IT" altLang="it-IT" sz="2400" i="1" dirty="0">
              <a:solidFill>
                <a:srgbClr val="003366"/>
              </a:solidFill>
              <a:latin typeface="Calibri" pitchFamily="34" charset="0"/>
            </a:endParaRPr>
          </a:p>
        </p:txBody>
      </p:sp>
      <p:sp>
        <p:nvSpPr>
          <p:cNvPr id="2" name="CasellaDiTesto 1"/>
          <p:cNvSpPr txBox="1"/>
          <p:nvPr/>
        </p:nvSpPr>
        <p:spPr>
          <a:xfrm>
            <a:off x="1415243" y="3722902"/>
            <a:ext cx="9621672" cy="400110"/>
          </a:xfrm>
          <a:prstGeom prst="rect">
            <a:avLst/>
          </a:prstGeom>
          <a:noFill/>
        </p:spPr>
        <p:txBody>
          <a:bodyPr wrap="square" rtlCol="0">
            <a:spAutoFit/>
          </a:bodyPr>
          <a:lstStyle/>
          <a:p>
            <a:pPr marL="285750" indent="-285750">
              <a:buFont typeface="Wingdings" panose="05000000000000000000" pitchFamily="2" charset="2"/>
              <a:buChar char="Ø"/>
            </a:pPr>
            <a:r>
              <a:rPr lang="it-IT" altLang="it-IT" sz="2000" i="1" dirty="0">
                <a:solidFill>
                  <a:srgbClr val="003366"/>
                </a:solidFill>
                <a:latin typeface="Calibri" pitchFamily="34" charset="0"/>
                <a:ea typeface="MS PGothic" pitchFamily="34" charset="-128"/>
              </a:rPr>
              <a:t> I loro coniugi e loro parenti di primo grado anche non conviventi</a:t>
            </a:r>
          </a:p>
        </p:txBody>
      </p:sp>
      <p:sp>
        <p:nvSpPr>
          <p:cNvPr id="7" name="CasellaDiTesto 6"/>
          <p:cNvSpPr txBox="1"/>
          <p:nvPr/>
        </p:nvSpPr>
        <p:spPr>
          <a:xfrm>
            <a:off x="1415243" y="3311821"/>
            <a:ext cx="10048187" cy="400110"/>
          </a:xfrm>
          <a:prstGeom prst="rect">
            <a:avLst/>
          </a:prstGeom>
          <a:noFill/>
        </p:spPr>
        <p:txBody>
          <a:bodyPr wrap="square" rtlCol="0">
            <a:spAutoFit/>
          </a:bodyPr>
          <a:lstStyle/>
          <a:p>
            <a:pPr marL="285750" indent="-285750">
              <a:buFont typeface="Wingdings" panose="05000000000000000000" pitchFamily="2" charset="2"/>
              <a:buChar char="Ø"/>
            </a:pPr>
            <a:r>
              <a:rPr lang="it-IT" altLang="it-IT" sz="2000" i="1" dirty="0">
                <a:solidFill>
                  <a:srgbClr val="003366"/>
                </a:solidFill>
                <a:latin typeface="Calibri" pitchFamily="34" charset="0"/>
                <a:ea typeface="MS PGothic" pitchFamily="34" charset="-128"/>
              </a:rPr>
              <a:t> </a:t>
            </a:r>
            <a:r>
              <a:rPr lang="it-IT" altLang="it-IT" sz="2000" i="1" dirty="0">
                <a:solidFill>
                  <a:srgbClr val="003366"/>
                </a:solidFill>
                <a:latin typeface="Calibri" pitchFamily="34" charset="0"/>
              </a:rPr>
              <a:t>I pensionati pubblici anche qualora non </a:t>
            </a:r>
            <a:r>
              <a:rPr lang="it-IT" altLang="it-IT" sz="2000" i="1" dirty="0" smtClean="0">
                <a:solidFill>
                  <a:srgbClr val="003366"/>
                </a:solidFill>
                <a:latin typeface="Calibri" pitchFamily="34" charset="0"/>
              </a:rPr>
              <a:t>abbiano versato </a:t>
            </a:r>
            <a:r>
              <a:rPr lang="it-IT" altLang="it-IT" sz="2000" i="1" dirty="0">
                <a:solidFill>
                  <a:srgbClr val="003366"/>
                </a:solidFill>
                <a:latin typeface="Calibri" pitchFamily="34" charset="0"/>
              </a:rPr>
              <a:t>lo 0,15% della pensione  </a:t>
            </a:r>
          </a:p>
        </p:txBody>
      </p:sp>
      <p:sp>
        <p:nvSpPr>
          <p:cNvPr id="8" name="CasellaDiTesto 7"/>
          <p:cNvSpPr txBox="1"/>
          <p:nvPr/>
        </p:nvSpPr>
        <p:spPr>
          <a:xfrm>
            <a:off x="1415243" y="2838696"/>
            <a:ext cx="6139543" cy="400110"/>
          </a:xfrm>
          <a:prstGeom prst="rect">
            <a:avLst/>
          </a:prstGeom>
          <a:noFill/>
        </p:spPr>
        <p:txBody>
          <a:bodyPr wrap="square" rtlCol="0">
            <a:spAutoFit/>
          </a:bodyPr>
          <a:lstStyle/>
          <a:p>
            <a:pPr marL="285750" indent="-285750">
              <a:buFont typeface="Wingdings" panose="05000000000000000000" pitchFamily="2" charset="2"/>
              <a:buChar char="Ø"/>
            </a:pPr>
            <a:r>
              <a:rPr lang="it-IT" altLang="it-IT" sz="2000" i="1" dirty="0">
                <a:solidFill>
                  <a:srgbClr val="003366"/>
                </a:solidFill>
                <a:latin typeface="Calibri" pitchFamily="34" charset="0"/>
                <a:ea typeface="MS PGothic" pitchFamily="34" charset="-128"/>
              </a:rPr>
              <a:t> I dipendenti pubblici </a:t>
            </a:r>
          </a:p>
        </p:txBody>
      </p:sp>
      <p:sp>
        <p:nvSpPr>
          <p:cNvPr id="9" name="CasellaDiTesto 8"/>
          <p:cNvSpPr txBox="1"/>
          <p:nvPr/>
        </p:nvSpPr>
        <p:spPr>
          <a:xfrm>
            <a:off x="660972" y="4294405"/>
            <a:ext cx="10331355" cy="830997"/>
          </a:xfrm>
          <a:prstGeom prst="rect">
            <a:avLst/>
          </a:prstGeom>
          <a:noFill/>
        </p:spPr>
        <p:txBody>
          <a:bodyPr wrap="square" rtlCol="0">
            <a:spAutoFit/>
          </a:bodyPr>
          <a:lstStyle/>
          <a:p>
            <a:r>
              <a:rPr lang="it-IT" altLang="it-IT" sz="2400" b="1" i="1" dirty="0">
                <a:solidFill>
                  <a:srgbClr val="003366"/>
                </a:solidFill>
                <a:latin typeface="Calibri" pitchFamily="34" charset="0"/>
              </a:rPr>
              <a:t>HCP 2017 aggiunge</a:t>
            </a:r>
            <a:r>
              <a:rPr lang="it-IT" altLang="it-IT" sz="2400" i="1" dirty="0">
                <a:solidFill>
                  <a:srgbClr val="003366"/>
                </a:solidFill>
                <a:latin typeface="Calibri" pitchFamily="34" charset="0"/>
              </a:rPr>
              <a:t>: </a:t>
            </a:r>
          </a:p>
          <a:p>
            <a:r>
              <a:rPr lang="it-IT" altLang="it-IT" sz="2400" i="1" dirty="0">
                <a:solidFill>
                  <a:srgbClr val="003366"/>
                </a:solidFill>
                <a:latin typeface="Calibri" pitchFamily="34" charset="0"/>
              </a:rPr>
              <a:t>                1. Affini di primo grado anche non conviventi </a:t>
            </a:r>
          </a:p>
        </p:txBody>
      </p:sp>
      <p:sp>
        <p:nvSpPr>
          <p:cNvPr id="10" name="CasellaDiTesto 9"/>
          <p:cNvSpPr txBox="1"/>
          <p:nvPr/>
        </p:nvSpPr>
        <p:spPr>
          <a:xfrm>
            <a:off x="979753" y="5047473"/>
            <a:ext cx="10238342" cy="830997"/>
          </a:xfrm>
          <a:prstGeom prst="rect">
            <a:avLst/>
          </a:prstGeom>
          <a:noFill/>
        </p:spPr>
        <p:txBody>
          <a:bodyPr wrap="square" rtlCol="0">
            <a:spAutoFit/>
          </a:bodyPr>
          <a:lstStyle/>
          <a:p>
            <a:r>
              <a:rPr lang="it-IT" altLang="it-IT" sz="2400" i="1" dirty="0">
                <a:solidFill>
                  <a:srgbClr val="003366"/>
                </a:solidFill>
                <a:latin typeface="Calibri" pitchFamily="34" charset="0"/>
                <a:ea typeface="MS PGothic" pitchFamily="34" charset="-128"/>
              </a:rPr>
              <a:t>           2. </a:t>
            </a:r>
            <a:r>
              <a:rPr lang="it-IT" altLang="it-IT" sz="2400" i="1" dirty="0">
                <a:solidFill>
                  <a:srgbClr val="003366"/>
                </a:solidFill>
                <a:latin typeface="Calibri" pitchFamily="34" charset="0"/>
              </a:rPr>
              <a:t>I soggetti loro legati da unione civile e conviventi ex lege n. 76 del 2016</a:t>
            </a:r>
          </a:p>
          <a:p>
            <a:endParaRPr lang="it-IT" altLang="it-IT" sz="2400" i="1" dirty="0">
              <a:solidFill>
                <a:srgbClr val="003366"/>
              </a:solidFill>
              <a:latin typeface="Calibri" pitchFamily="34" charset="0"/>
              <a:ea typeface="MS PGothic" pitchFamily="34" charset="-128"/>
            </a:endParaRPr>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917" y="136478"/>
            <a:ext cx="362974" cy="362974"/>
          </a:xfrm>
          <a:prstGeom prst="rect">
            <a:avLst/>
          </a:prstGeom>
        </p:spPr>
      </p:pic>
    </p:spTree>
    <p:extLst>
      <p:ext uri="{BB962C8B-B14F-4D97-AF65-F5344CB8AC3E}">
        <p14:creationId xmlns:p14="http://schemas.microsoft.com/office/powerpoint/2010/main" val="42755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89"/>
            <a:ext cx="971255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lvl="0" eaLnBrk="0" fontAlgn="base" hangingPunct="0">
              <a:spcBef>
                <a:spcPct val="50000"/>
              </a:spcBef>
              <a:spcAft>
                <a:spcPct val="0"/>
              </a:spcAft>
              <a:buClr>
                <a:srgbClr val="CC0000"/>
              </a:buClr>
            </a:pPr>
            <a:r>
              <a:rPr lang="it-IT" sz="2000" b="1" dirty="0">
                <a:solidFill>
                  <a:srgbClr val="189BEB"/>
                </a:solidFill>
              </a:rPr>
              <a:t>b) Accessibilità su tutto il territorio nazionale</a:t>
            </a:r>
            <a:endParaRPr lang="it-IT" sz="2000" dirty="0">
              <a:solidFill>
                <a:srgbClr val="189BEB"/>
              </a:solidFill>
            </a:endParaRPr>
          </a:p>
          <a:p>
            <a:pPr eaLnBrk="0" fontAlgn="base" hangingPunct="0">
              <a:spcBef>
                <a:spcPct val="50000"/>
              </a:spcBef>
              <a:spcAft>
                <a:spcPct val="0"/>
              </a:spcAft>
              <a:buClr>
                <a:srgbClr val="CC0000"/>
              </a:buClr>
            </a:pPr>
            <a:endParaRPr lang="it-IT" sz="2000" dirty="0">
              <a:solidFill>
                <a:srgbClr val="002060"/>
              </a:solidFill>
            </a:endParaRP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sp>
        <p:nvSpPr>
          <p:cNvPr id="6" name="Rettangolo arrotondato 5"/>
          <p:cNvSpPr>
            <a:spLocks noChangeArrowheads="1"/>
          </p:cNvSpPr>
          <p:nvPr/>
        </p:nvSpPr>
        <p:spPr bwMode="auto">
          <a:xfrm>
            <a:off x="454634" y="2215356"/>
            <a:ext cx="5194328" cy="2728697"/>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0" tIns="0" rIns="0" bIns="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457200" lvl="0" indent="-457200"/>
            <a:r>
              <a:rPr lang="it-IT" altLang="it-IT" sz="2400" i="1" dirty="0">
                <a:solidFill>
                  <a:srgbClr val="003366"/>
                </a:solidFill>
                <a:latin typeface="Calibri" pitchFamily="34" charset="0"/>
              </a:rPr>
              <a:t> </a:t>
            </a:r>
          </a:p>
          <a:p>
            <a:pPr algn="ctr"/>
            <a:r>
              <a:rPr lang="it-IT" altLang="it-IT" sz="2400" i="1" dirty="0">
                <a:solidFill>
                  <a:srgbClr val="003366"/>
                </a:solidFill>
                <a:latin typeface="Calibri" pitchFamily="34" charset="0"/>
              </a:rPr>
              <a:t>HCP 2014 riconoscimento delle prestazioni sul territorio nazionale  </a:t>
            </a:r>
          </a:p>
          <a:p>
            <a:pPr marL="0" lvl="1" algn="ctr" fontAlgn="base">
              <a:spcBef>
                <a:spcPct val="0"/>
              </a:spcBef>
              <a:spcAft>
                <a:spcPct val="0"/>
              </a:spcAft>
              <a:defRPr/>
            </a:pPr>
            <a:endParaRPr lang="it-IT" altLang="it-IT" sz="2400" i="1" dirty="0">
              <a:solidFill>
                <a:srgbClr val="003366"/>
              </a:solidFill>
              <a:latin typeface="Calibri" pitchFamily="34" charset="0"/>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039" y="1031524"/>
            <a:ext cx="4522447" cy="5096362"/>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0917" y="136478"/>
            <a:ext cx="362974" cy="362974"/>
          </a:xfrm>
          <a:prstGeom prst="rect">
            <a:avLst/>
          </a:prstGeom>
        </p:spPr>
      </p:pic>
    </p:spTree>
    <p:extLst>
      <p:ext uri="{BB962C8B-B14F-4D97-AF65-F5344CB8AC3E}">
        <p14:creationId xmlns:p14="http://schemas.microsoft.com/office/powerpoint/2010/main" val="42755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039" y="1031524"/>
            <a:ext cx="4522447" cy="5096362"/>
          </a:xfrm>
          <a:prstGeom prst="rect">
            <a:avLst/>
          </a:prstGeom>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9039" y="1031524"/>
            <a:ext cx="4523546" cy="5097600"/>
          </a:xfrm>
          <a:prstGeom prst="rect">
            <a:avLst/>
          </a:prstGeom>
        </p:spPr>
      </p:pic>
      <p:sp>
        <p:nvSpPr>
          <p:cNvPr id="3" name="Rectangle 4"/>
          <p:cNvSpPr>
            <a:spLocks noChangeArrowheads="1"/>
          </p:cNvSpPr>
          <p:nvPr/>
        </p:nvSpPr>
        <p:spPr bwMode="auto">
          <a:xfrm>
            <a:off x="1782764" y="115889"/>
            <a:ext cx="971255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lvl="0" eaLnBrk="0" fontAlgn="base" hangingPunct="0">
              <a:spcBef>
                <a:spcPct val="50000"/>
              </a:spcBef>
              <a:spcAft>
                <a:spcPct val="0"/>
              </a:spcAft>
              <a:buClr>
                <a:srgbClr val="CC0000"/>
              </a:buClr>
            </a:pPr>
            <a:r>
              <a:rPr lang="it-IT" sz="2000" b="1" dirty="0">
                <a:solidFill>
                  <a:srgbClr val="189BEB"/>
                </a:solidFill>
              </a:rPr>
              <a:t>b) Accessibilità su tutto il territorio nazionale</a:t>
            </a:r>
            <a:endParaRPr lang="it-IT" sz="2000" dirty="0">
              <a:solidFill>
                <a:srgbClr val="189BEB"/>
              </a:solidFill>
            </a:endParaRPr>
          </a:p>
          <a:p>
            <a:pPr eaLnBrk="0" fontAlgn="base" hangingPunct="0">
              <a:spcBef>
                <a:spcPct val="50000"/>
              </a:spcBef>
              <a:spcAft>
                <a:spcPct val="0"/>
              </a:spcAft>
              <a:buClr>
                <a:srgbClr val="CC0000"/>
              </a:buClr>
            </a:pPr>
            <a:endParaRPr lang="it-IT" sz="2000" dirty="0"/>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sp>
        <p:nvSpPr>
          <p:cNvPr id="7" name="Rettangolo arrotondato 5"/>
          <p:cNvSpPr>
            <a:spLocks noChangeArrowheads="1"/>
          </p:cNvSpPr>
          <p:nvPr/>
        </p:nvSpPr>
        <p:spPr bwMode="auto">
          <a:xfrm>
            <a:off x="453600" y="2214000"/>
            <a:ext cx="5194328" cy="2728697"/>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0" tIns="0" rIns="0" bIns="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457200" lvl="0" indent="-457200"/>
            <a:r>
              <a:rPr lang="it-IT" altLang="it-IT" sz="2400" i="1" dirty="0">
                <a:solidFill>
                  <a:srgbClr val="003366"/>
                </a:solidFill>
                <a:latin typeface="Calibri" pitchFamily="34" charset="0"/>
              </a:rPr>
              <a:t> </a:t>
            </a:r>
          </a:p>
          <a:p>
            <a:pPr algn="ctr"/>
            <a:r>
              <a:rPr lang="it-IT" altLang="it-IT" sz="2400" i="1" dirty="0">
                <a:solidFill>
                  <a:srgbClr val="003366"/>
                </a:solidFill>
                <a:latin typeface="Calibri" pitchFamily="34" charset="0"/>
              </a:rPr>
              <a:t>HCP 2017 riconoscimento delle  prestazioni sul territorio nazionale  </a:t>
            </a:r>
          </a:p>
          <a:p>
            <a:pPr marL="0" lvl="1" algn="ctr" fontAlgn="base">
              <a:spcBef>
                <a:spcPct val="0"/>
              </a:spcBef>
              <a:spcAft>
                <a:spcPct val="0"/>
              </a:spcAft>
              <a:defRPr/>
            </a:pPr>
            <a:endParaRPr lang="it-IT" altLang="it-IT" sz="2400" i="1" dirty="0">
              <a:solidFill>
                <a:srgbClr val="003366"/>
              </a:solidFill>
              <a:latin typeface="Calibri" pitchFamily="34" charset="0"/>
            </a:endParaRPr>
          </a:p>
        </p:txBody>
      </p:sp>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0917" y="136478"/>
            <a:ext cx="362974" cy="362974"/>
          </a:xfrm>
          <a:prstGeom prst="rect">
            <a:avLst/>
          </a:prstGeom>
        </p:spPr>
      </p:pic>
    </p:spTree>
    <p:extLst>
      <p:ext uri="{BB962C8B-B14F-4D97-AF65-F5344CB8AC3E}">
        <p14:creationId xmlns:p14="http://schemas.microsoft.com/office/powerpoint/2010/main" val="42755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89"/>
            <a:ext cx="971255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dirty="0">
                <a:solidFill>
                  <a:srgbClr val="189BEB"/>
                </a:solidFill>
              </a:rPr>
              <a:t>c) Trasparenza ed equità</a:t>
            </a:r>
            <a:endParaRPr lang="it-IT" sz="2000" dirty="0">
              <a:solidFill>
                <a:srgbClr val="189BEB"/>
              </a:solidFill>
            </a:endParaRP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sp>
        <p:nvSpPr>
          <p:cNvPr id="4" name="Rettangolo arrotondato 3"/>
          <p:cNvSpPr>
            <a:spLocks noChangeArrowheads="1"/>
          </p:cNvSpPr>
          <p:nvPr/>
        </p:nvSpPr>
        <p:spPr bwMode="auto">
          <a:xfrm>
            <a:off x="341090" y="800692"/>
            <a:ext cx="11482857" cy="1811879"/>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0" lvl="1" fontAlgn="base">
              <a:spcBef>
                <a:spcPct val="0"/>
              </a:spcBef>
              <a:spcAft>
                <a:spcPct val="0"/>
              </a:spcAft>
              <a:defRPr/>
            </a:pPr>
            <a:r>
              <a:rPr lang="it-IT" altLang="it-IT" sz="2400" b="1" i="1" dirty="0">
                <a:solidFill>
                  <a:srgbClr val="003366"/>
                </a:solidFill>
                <a:latin typeface="Calibri" pitchFamily="34" charset="0"/>
              </a:rPr>
              <a:t>HCP 2014</a:t>
            </a:r>
          </a:p>
          <a:p>
            <a:pPr marL="342900" lvl="1" indent="-342900" fontAlgn="base">
              <a:spcBef>
                <a:spcPct val="0"/>
              </a:spcBef>
              <a:spcAft>
                <a:spcPct val="0"/>
              </a:spcAft>
              <a:buFont typeface="Wingdings" panose="05000000000000000000" pitchFamily="2" charset="2"/>
              <a:buChar char="Ø"/>
              <a:defRPr/>
            </a:pPr>
            <a:r>
              <a:rPr lang="it-IT" altLang="it-IT" sz="2400" i="1" dirty="0" smtClean="0">
                <a:solidFill>
                  <a:srgbClr val="003366"/>
                </a:solidFill>
                <a:latin typeface="Calibri" pitchFamily="34" charset="0"/>
              </a:rPr>
              <a:t>Domanda non legata a valutazione della condizione di non autosufficienza  </a:t>
            </a:r>
          </a:p>
          <a:p>
            <a:pPr marL="342900" lvl="1" indent="-342900" fontAlgn="base">
              <a:spcBef>
                <a:spcPct val="0"/>
              </a:spcBef>
              <a:spcAft>
                <a:spcPct val="0"/>
              </a:spcAft>
              <a:buFont typeface="Wingdings" panose="05000000000000000000" pitchFamily="2" charset="2"/>
              <a:buChar char="Ø"/>
              <a:defRPr/>
            </a:pPr>
            <a:r>
              <a:rPr lang="it-IT" altLang="it-IT" sz="2400" i="1" dirty="0" smtClean="0">
                <a:solidFill>
                  <a:srgbClr val="003366"/>
                </a:solidFill>
                <a:latin typeface="Calibri" pitchFamily="34" charset="0"/>
              </a:rPr>
              <a:t>Accesso </a:t>
            </a:r>
            <a:r>
              <a:rPr lang="it-IT" altLang="it-IT" sz="2400" i="1" dirty="0">
                <a:solidFill>
                  <a:srgbClr val="003366"/>
                </a:solidFill>
                <a:latin typeface="Calibri" pitchFamily="34" charset="0"/>
              </a:rPr>
              <a:t>in ordine di presentazione della domanda</a:t>
            </a:r>
          </a:p>
        </p:txBody>
      </p:sp>
      <p:sp>
        <p:nvSpPr>
          <p:cNvPr id="7" name="Rettangolo arrotondato 6"/>
          <p:cNvSpPr>
            <a:spLocks noChangeArrowheads="1"/>
          </p:cNvSpPr>
          <p:nvPr/>
        </p:nvSpPr>
        <p:spPr bwMode="auto">
          <a:xfrm>
            <a:off x="303617" y="2852382"/>
            <a:ext cx="11557805" cy="3248167"/>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0" lvl="1" fontAlgn="base">
              <a:spcBef>
                <a:spcPct val="0"/>
              </a:spcBef>
              <a:spcAft>
                <a:spcPct val="0"/>
              </a:spcAft>
              <a:defRPr/>
            </a:pPr>
            <a:endParaRPr lang="it-IT" altLang="it-IT" sz="2400" b="1" i="1" dirty="0">
              <a:solidFill>
                <a:srgbClr val="003366"/>
              </a:solidFill>
              <a:latin typeface="Calibri" pitchFamily="34" charset="0"/>
            </a:endParaRPr>
          </a:p>
          <a:p>
            <a:pPr marL="0" lvl="1" fontAlgn="base">
              <a:spcBef>
                <a:spcPct val="0"/>
              </a:spcBef>
              <a:spcAft>
                <a:spcPct val="0"/>
              </a:spcAft>
              <a:defRPr/>
            </a:pPr>
            <a:endParaRPr lang="it-IT" altLang="it-IT" sz="2400" b="1" i="1" dirty="0">
              <a:solidFill>
                <a:srgbClr val="003366"/>
              </a:solidFill>
              <a:latin typeface="Calibri" pitchFamily="34" charset="0"/>
            </a:endParaRPr>
          </a:p>
          <a:p>
            <a:pPr marL="0" lvl="1" fontAlgn="base">
              <a:spcBef>
                <a:spcPct val="0"/>
              </a:spcBef>
              <a:spcAft>
                <a:spcPct val="0"/>
              </a:spcAft>
              <a:defRPr/>
            </a:pPr>
            <a:endParaRPr lang="it-IT" altLang="it-IT" sz="2400" b="1" i="1" dirty="0">
              <a:solidFill>
                <a:srgbClr val="003366"/>
              </a:solidFill>
              <a:latin typeface="Calibri" pitchFamily="34" charset="0"/>
            </a:endParaRPr>
          </a:p>
          <a:p>
            <a:pPr marL="0" lvl="1" fontAlgn="base">
              <a:spcBef>
                <a:spcPct val="0"/>
              </a:spcBef>
              <a:spcAft>
                <a:spcPct val="0"/>
              </a:spcAft>
              <a:defRPr/>
            </a:pPr>
            <a:r>
              <a:rPr lang="it-IT" altLang="it-IT" sz="2400" b="1" i="1" dirty="0">
                <a:solidFill>
                  <a:srgbClr val="003366"/>
                </a:solidFill>
                <a:latin typeface="Calibri" pitchFamily="34" charset="0"/>
              </a:rPr>
              <a:t>HCP 2017</a:t>
            </a:r>
            <a:endParaRPr lang="it-IT" altLang="it-IT" sz="2400" i="1" dirty="0">
              <a:solidFill>
                <a:srgbClr val="003366"/>
              </a:solidFill>
              <a:latin typeface="Calibri" pitchFamily="34" charset="0"/>
            </a:endParaRPr>
          </a:p>
          <a:p>
            <a:pPr marL="342900" lvl="1" indent="-342900" fontAlgn="base">
              <a:spcBef>
                <a:spcPct val="0"/>
              </a:spcBef>
              <a:spcAft>
                <a:spcPct val="0"/>
              </a:spcAft>
              <a:buFont typeface="Wingdings" panose="05000000000000000000" pitchFamily="2" charset="2"/>
              <a:buChar char="Ø"/>
              <a:defRPr/>
            </a:pPr>
            <a:r>
              <a:rPr lang="it-IT" altLang="it-IT" sz="2400" i="1" dirty="0">
                <a:solidFill>
                  <a:srgbClr val="003366"/>
                </a:solidFill>
                <a:latin typeface="Calibri" pitchFamily="34" charset="0"/>
              </a:rPr>
              <a:t>Domanda riservata alle persone qualificate come disabili </a:t>
            </a:r>
          </a:p>
          <a:p>
            <a:pPr marL="342900" lvl="1" indent="-342900" fontAlgn="base">
              <a:spcBef>
                <a:spcPct val="0"/>
              </a:spcBef>
              <a:spcAft>
                <a:spcPct val="0"/>
              </a:spcAft>
              <a:buFont typeface="Wingdings" panose="05000000000000000000" pitchFamily="2" charset="2"/>
              <a:buChar char="Ø"/>
              <a:defRPr/>
            </a:pPr>
            <a:r>
              <a:rPr lang="it-IT" altLang="it-IT" sz="2400" i="1" dirty="0">
                <a:solidFill>
                  <a:srgbClr val="003366"/>
                </a:solidFill>
                <a:latin typeface="Calibri" pitchFamily="34" charset="0"/>
              </a:rPr>
              <a:t>Accesso in base ad una</a:t>
            </a:r>
            <a:r>
              <a:rPr lang="it-IT" altLang="it-IT" sz="2400" b="1" i="1" dirty="0">
                <a:solidFill>
                  <a:srgbClr val="003366"/>
                </a:solidFill>
                <a:latin typeface="Calibri" pitchFamily="34" charset="0"/>
              </a:rPr>
              <a:t> graduatoria nazionale</a:t>
            </a:r>
            <a:r>
              <a:rPr lang="it-IT" altLang="it-IT" sz="2400" i="1" dirty="0">
                <a:solidFill>
                  <a:srgbClr val="003366"/>
                </a:solidFill>
                <a:latin typeface="Calibri" pitchFamily="34" charset="0"/>
              </a:rPr>
              <a:t>: </a:t>
            </a:r>
          </a:p>
          <a:p>
            <a:pPr marL="800100" lvl="2" indent="-342900" fontAlgn="base">
              <a:spcBef>
                <a:spcPct val="0"/>
              </a:spcBef>
              <a:spcAft>
                <a:spcPct val="0"/>
              </a:spcAft>
              <a:buFont typeface="Arial" panose="020B0604020202020204" pitchFamily="34" charset="0"/>
              <a:buChar char="•"/>
              <a:defRPr/>
            </a:pPr>
            <a:r>
              <a:rPr lang="it-IT" altLang="it-IT" sz="2400" i="1" dirty="0">
                <a:solidFill>
                  <a:srgbClr val="003366"/>
                </a:solidFill>
                <a:latin typeface="Calibri" pitchFamily="34" charset="0"/>
              </a:rPr>
              <a:t>Priorità ai disabili gravissimi, poi i disabili gravi e infine i disabili medi </a:t>
            </a:r>
          </a:p>
          <a:p>
            <a:pPr marL="800100" lvl="2" indent="-342900" fontAlgn="base">
              <a:spcBef>
                <a:spcPct val="0"/>
              </a:spcBef>
              <a:spcAft>
                <a:spcPct val="0"/>
              </a:spcAft>
              <a:buFont typeface="Arial" panose="020B0604020202020204" pitchFamily="34" charset="0"/>
              <a:buChar char="•"/>
              <a:defRPr/>
            </a:pPr>
            <a:r>
              <a:rPr lang="it-IT" altLang="it-IT" sz="2400" i="1" dirty="0">
                <a:solidFill>
                  <a:srgbClr val="003366"/>
                </a:solidFill>
                <a:latin typeface="Calibri" pitchFamily="34" charset="0"/>
              </a:rPr>
              <a:t>All’interno delle categorie (es. disabili gravissimi) ordine per valori ISEE socio sanitari crescenti  </a:t>
            </a:r>
          </a:p>
          <a:p>
            <a:pPr marL="0" lvl="1" fontAlgn="base">
              <a:spcBef>
                <a:spcPct val="0"/>
              </a:spcBef>
              <a:spcAft>
                <a:spcPct val="0"/>
              </a:spcAft>
              <a:defRPr/>
            </a:pPr>
            <a:endParaRPr lang="it-IT" altLang="it-IT" sz="2400" i="1" dirty="0">
              <a:solidFill>
                <a:srgbClr val="003366"/>
              </a:solidFill>
              <a:latin typeface="Calibri" pitchFamily="34" charset="0"/>
            </a:endParaRPr>
          </a:p>
          <a:p>
            <a:pPr marL="0" lvl="1" fontAlgn="base">
              <a:spcBef>
                <a:spcPct val="0"/>
              </a:spcBef>
              <a:spcAft>
                <a:spcPct val="0"/>
              </a:spcAft>
              <a:defRPr/>
            </a:pPr>
            <a:endParaRPr lang="it-IT" altLang="it-IT" sz="2400" i="1" dirty="0">
              <a:solidFill>
                <a:srgbClr val="003366"/>
              </a:solidFill>
              <a:latin typeface="Calibri" pitchFamily="34" charset="0"/>
            </a:endParaRPr>
          </a:p>
          <a:p>
            <a:pPr marL="0" lvl="1" fontAlgn="base">
              <a:spcBef>
                <a:spcPct val="0"/>
              </a:spcBef>
              <a:spcAft>
                <a:spcPct val="0"/>
              </a:spcAft>
              <a:defRPr/>
            </a:pPr>
            <a:endParaRPr lang="it-IT" altLang="it-IT" sz="2400" i="1" dirty="0">
              <a:solidFill>
                <a:srgbClr val="003366"/>
              </a:solidFill>
              <a:latin typeface="Calibri" pitchFamily="34" charset="0"/>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917" y="136478"/>
            <a:ext cx="362974" cy="362974"/>
          </a:xfrm>
          <a:prstGeom prst="rect">
            <a:avLst/>
          </a:prstGeom>
        </p:spPr>
      </p:pic>
    </p:spTree>
    <p:extLst>
      <p:ext uri="{BB962C8B-B14F-4D97-AF65-F5344CB8AC3E}">
        <p14:creationId xmlns:p14="http://schemas.microsoft.com/office/powerpoint/2010/main" val="42755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89"/>
            <a:ext cx="971255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dirty="0">
                <a:solidFill>
                  <a:srgbClr val="189BEB"/>
                </a:solidFill>
              </a:rPr>
              <a:t>Graduatoria degli idonei aperta </a:t>
            </a: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sp>
        <p:nvSpPr>
          <p:cNvPr id="4" name="Rettangolo arrotondato 3"/>
          <p:cNvSpPr>
            <a:spLocks noChangeArrowheads="1"/>
          </p:cNvSpPr>
          <p:nvPr/>
        </p:nvSpPr>
        <p:spPr bwMode="auto">
          <a:xfrm>
            <a:off x="303617" y="791911"/>
            <a:ext cx="11482857" cy="1177566"/>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0" lvl="1" fontAlgn="base">
              <a:spcBef>
                <a:spcPct val="0"/>
              </a:spcBef>
              <a:spcAft>
                <a:spcPct val="0"/>
              </a:spcAft>
              <a:defRPr/>
            </a:pPr>
            <a:r>
              <a:rPr lang="it-IT" sz="2400" i="1" dirty="0">
                <a:solidFill>
                  <a:srgbClr val="003366"/>
                </a:solidFill>
                <a:latin typeface="Calibri" pitchFamily="34" charset="0"/>
              </a:rPr>
              <a:t>E’ possibile presentare nuove domande dopo la pubblicazione della graduatoria, </a:t>
            </a:r>
            <a:r>
              <a:rPr lang="it-IT" sz="2400" i="1" dirty="0" smtClean="0">
                <a:solidFill>
                  <a:srgbClr val="003366"/>
                </a:solidFill>
                <a:latin typeface="Calibri" pitchFamily="34" charset="0"/>
              </a:rPr>
              <a:t>da parte sia </a:t>
            </a:r>
            <a:r>
              <a:rPr lang="it-IT" sz="2400" i="1" dirty="0">
                <a:solidFill>
                  <a:srgbClr val="003366"/>
                </a:solidFill>
                <a:latin typeface="Calibri" pitchFamily="34" charset="0"/>
              </a:rPr>
              <a:t>di chi non ha mai presentato </a:t>
            </a:r>
            <a:r>
              <a:rPr lang="it-IT" sz="2400" i="1" dirty="0" smtClean="0">
                <a:solidFill>
                  <a:srgbClr val="003366"/>
                </a:solidFill>
                <a:latin typeface="Calibri" pitchFamily="34" charset="0"/>
              </a:rPr>
              <a:t>domanda </a:t>
            </a:r>
            <a:r>
              <a:rPr lang="it-IT" sz="2400" i="1" dirty="0">
                <a:solidFill>
                  <a:srgbClr val="003366"/>
                </a:solidFill>
                <a:latin typeface="Calibri" pitchFamily="34" charset="0"/>
              </a:rPr>
              <a:t>sia </a:t>
            </a:r>
            <a:r>
              <a:rPr lang="it-IT" sz="2400" i="1" dirty="0" smtClean="0">
                <a:solidFill>
                  <a:srgbClr val="003366"/>
                </a:solidFill>
                <a:latin typeface="Calibri" pitchFamily="34" charset="0"/>
              </a:rPr>
              <a:t>da parte di idoneo aggravato </a:t>
            </a:r>
            <a:endParaRPr lang="it-IT" altLang="it-IT" sz="2400" i="1" dirty="0">
              <a:solidFill>
                <a:srgbClr val="003366"/>
              </a:solidFill>
              <a:latin typeface="Calibri" pitchFamily="34" charset="0"/>
            </a:endParaRPr>
          </a:p>
        </p:txBody>
      </p:sp>
      <p:sp>
        <p:nvSpPr>
          <p:cNvPr id="7" name="Rettangolo arrotondato 6"/>
          <p:cNvSpPr>
            <a:spLocks noChangeArrowheads="1"/>
          </p:cNvSpPr>
          <p:nvPr/>
        </p:nvSpPr>
        <p:spPr bwMode="auto">
          <a:xfrm>
            <a:off x="303617" y="2289674"/>
            <a:ext cx="6828703" cy="2873169"/>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0" lvl="1" fontAlgn="base">
              <a:spcBef>
                <a:spcPct val="0"/>
              </a:spcBef>
              <a:spcAft>
                <a:spcPct val="0"/>
              </a:spcAft>
              <a:defRPr/>
            </a:pPr>
            <a:endParaRPr lang="it-IT" altLang="it-IT" sz="2400" b="1" i="1" dirty="0">
              <a:solidFill>
                <a:srgbClr val="003366"/>
              </a:solidFill>
              <a:latin typeface="Calibri" pitchFamily="34" charset="0"/>
            </a:endParaRPr>
          </a:p>
          <a:p>
            <a:pPr marL="0" lvl="1" fontAlgn="base">
              <a:spcBef>
                <a:spcPct val="0"/>
              </a:spcBef>
              <a:spcAft>
                <a:spcPct val="0"/>
              </a:spcAft>
              <a:defRPr/>
            </a:pPr>
            <a:endParaRPr lang="it-IT" altLang="it-IT" sz="2400" b="1" i="1" dirty="0">
              <a:solidFill>
                <a:srgbClr val="003366"/>
              </a:solidFill>
              <a:latin typeface="Calibri" pitchFamily="34" charset="0"/>
            </a:endParaRPr>
          </a:p>
          <a:p>
            <a:r>
              <a:rPr lang="it-IT" sz="2400" b="1" i="1" dirty="0">
                <a:solidFill>
                  <a:srgbClr val="003366"/>
                </a:solidFill>
                <a:latin typeface="Calibri" pitchFamily="34" charset="0"/>
              </a:rPr>
              <a:t>Ogni mese </a:t>
            </a:r>
          </a:p>
          <a:p>
            <a:pPr lvl="1">
              <a:buFont typeface="Wingdings" panose="05000000000000000000" pitchFamily="2" charset="2"/>
              <a:buChar char="Ø"/>
            </a:pPr>
            <a:r>
              <a:rPr lang="it-IT" sz="2400" i="1" dirty="0">
                <a:solidFill>
                  <a:srgbClr val="003366"/>
                </a:solidFill>
                <a:latin typeface="Calibri" pitchFamily="34" charset="0"/>
              </a:rPr>
              <a:t> Aggiornamento della </a:t>
            </a:r>
            <a:r>
              <a:rPr lang="it-IT" sz="2400" i="1" dirty="0" smtClean="0">
                <a:solidFill>
                  <a:srgbClr val="003366"/>
                </a:solidFill>
                <a:latin typeface="Calibri" pitchFamily="34" charset="0"/>
              </a:rPr>
              <a:t>graduatoria degli idonei </a:t>
            </a:r>
          </a:p>
          <a:p>
            <a:pPr lvl="1">
              <a:buFont typeface="Wingdings" panose="05000000000000000000" pitchFamily="2" charset="2"/>
              <a:buChar char="Ø"/>
            </a:pPr>
            <a:r>
              <a:rPr lang="it-IT" sz="2400" i="1" dirty="0" smtClean="0">
                <a:solidFill>
                  <a:srgbClr val="003366"/>
                </a:solidFill>
                <a:latin typeface="Calibri" pitchFamily="34" charset="0"/>
              </a:rPr>
              <a:t> </a:t>
            </a:r>
            <a:r>
              <a:rPr lang="it-IT" sz="2400" i="1" dirty="0">
                <a:solidFill>
                  <a:srgbClr val="003366"/>
                </a:solidFill>
                <a:latin typeface="Calibri" pitchFamily="34" charset="0"/>
              </a:rPr>
              <a:t>Scorrimento in caso di disponibilità di posti </a:t>
            </a:r>
            <a:r>
              <a:rPr lang="it-IT" dirty="0"/>
              <a:t>   </a:t>
            </a:r>
          </a:p>
          <a:p>
            <a:pPr marL="0" lvl="1" fontAlgn="base">
              <a:spcBef>
                <a:spcPct val="0"/>
              </a:spcBef>
              <a:spcAft>
                <a:spcPct val="0"/>
              </a:spcAft>
              <a:defRPr/>
            </a:pPr>
            <a:endParaRPr lang="it-IT" altLang="it-IT" sz="2400" i="1" dirty="0">
              <a:solidFill>
                <a:srgbClr val="003366"/>
              </a:solidFill>
              <a:latin typeface="Calibri" pitchFamily="34" charset="0"/>
            </a:endParaRPr>
          </a:p>
          <a:p>
            <a:pPr marL="0" lvl="1" fontAlgn="base">
              <a:spcBef>
                <a:spcPct val="0"/>
              </a:spcBef>
              <a:spcAft>
                <a:spcPct val="0"/>
              </a:spcAft>
              <a:defRPr/>
            </a:pPr>
            <a:endParaRPr lang="it-IT" altLang="it-IT" sz="2400" i="1" dirty="0">
              <a:solidFill>
                <a:srgbClr val="003366"/>
              </a:solidFill>
              <a:latin typeface="Calibri" pitchFamily="34" charset="0"/>
            </a:endParaRPr>
          </a:p>
          <a:p>
            <a:pPr marL="0" lvl="1" fontAlgn="base">
              <a:spcBef>
                <a:spcPct val="0"/>
              </a:spcBef>
              <a:spcAft>
                <a:spcPct val="0"/>
              </a:spcAft>
              <a:defRPr/>
            </a:pPr>
            <a:endParaRPr lang="it-IT" altLang="it-IT" sz="2400" i="1" dirty="0">
              <a:solidFill>
                <a:srgbClr val="003366"/>
              </a:solidFill>
              <a:latin typeface="Calibri" pitchFamily="34" charset="0"/>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0880" y="2502263"/>
            <a:ext cx="2754923" cy="2447989"/>
          </a:xfrm>
          <a:prstGeom prst="rect">
            <a:avLst/>
          </a:prstGeom>
        </p:spPr>
      </p:pic>
    </p:spTree>
    <p:extLst>
      <p:ext uri="{BB962C8B-B14F-4D97-AF65-F5344CB8AC3E}">
        <p14:creationId xmlns:p14="http://schemas.microsoft.com/office/powerpoint/2010/main" val="317709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59200" y="115889"/>
            <a:ext cx="11236114"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a:solidFill>
                  <a:srgbClr val="189BEB"/>
                </a:solidFill>
              </a:rPr>
              <a:t>Le </a:t>
            </a:r>
            <a:r>
              <a:rPr lang="it-IT" sz="2000" b="1" dirty="0">
                <a:solidFill>
                  <a:srgbClr val="189BEB"/>
                </a:solidFill>
              </a:rPr>
              <a:t>disabilità sono riconosciute e classificate in base alla seguente tabella:</a:t>
            </a:r>
            <a:r>
              <a:rPr lang="it-IT" altLang="it-IT" sz="2000" b="1" dirty="0">
                <a:solidFill>
                  <a:srgbClr val="189BEB"/>
                </a:solidFill>
              </a:rPr>
              <a:t> </a:t>
            </a:r>
            <a:endParaRPr lang="it-IT" sz="2000" b="1" dirty="0">
              <a:solidFill>
                <a:srgbClr val="189BEB"/>
              </a:solidFill>
            </a:endParaRPr>
          </a:p>
          <a:p>
            <a:pPr eaLnBrk="0" fontAlgn="base" hangingPunct="0">
              <a:spcBef>
                <a:spcPct val="50000"/>
              </a:spcBef>
              <a:spcAft>
                <a:spcPct val="0"/>
              </a:spcAft>
              <a:buClr>
                <a:srgbClr val="CC0000"/>
              </a:buClr>
            </a:pPr>
            <a:endParaRPr lang="it-IT" sz="2000" dirty="0"/>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graphicFrame>
        <p:nvGraphicFramePr>
          <p:cNvPr id="13" name="Segnaposto contenuto 3"/>
          <p:cNvGraphicFramePr>
            <a:graphicFrameLocks/>
          </p:cNvGraphicFramePr>
          <p:nvPr>
            <p:extLst>
              <p:ext uri="{D42A27DB-BD31-4B8C-83A1-F6EECF244321}">
                <p14:modId xmlns:p14="http://schemas.microsoft.com/office/powerpoint/2010/main" val="162059371"/>
              </p:ext>
            </p:extLst>
          </p:nvPr>
        </p:nvGraphicFramePr>
        <p:xfrm>
          <a:off x="143086" y="697524"/>
          <a:ext cx="11912927" cy="5492263"/>
        </p:xfrm>
        <a:graphic>
          <a:graphicData uri="http://schemas.openxmlformats.org/drawingml/2006/table">
            <a:tbl>
              <a:tblPr firstRow="1" firstCol="1" bandRow="1">
                <a:effectLst>
                  <a:innerShdw blurRad="63500" dist="50800" dir="2700000">
                    <a:prstClr val="black">
                      <a:alpha val="50000"/>
                    </a:prstClr>
                  </a:innerShdw>
                </a:effectLst>
              </a:tblPr>
              <a:tblGrid>
                <a:gridCol w="1967068">
                  <a:extLst>
                    <a:ext uri="{9D8B030D-6E8A-4147-A177-3AD203B41FA5}">
                      <a16:colId xmlns="" xmlns:a16="http://schemas.microsoft.com/office/drawing/2014/main" val="20000"/>
                    </a:ext>
                  </a:extLst>
                </a:gridCol>
                <a:gridCol w="2996418">
                  <a:extLst>
                    <a:ext uri="{9D8B030D-6E8A-4147-A177-3AD203B41FA5}">
                      <a16:colId xmlns="" xmlns:a16="http://schemas.microsoft.com/office/drawing/2014/main" val="20001"/>
                    </a:ext>
                  </a:extLst>
                </a:gridCol>
                <a:gridCol w="3432517">
                  <a:extLst>
                    <a:ext uri="{9D8B030D-6E8A-4147-A177-3AD203B41FA5}">
                      <a16:colId xmlns="" xmlns:a16="http://schemas.microsoft.com/office/drawing/2014/main" val="20002"/>
                    </a:ext>
                  </a:extLst>
                </a:gridCol>
                <a:gridCol w="3516924">
                  <a:extLst>
                    <a:ext uri="{9D8B030D-6E8A-4147-A177-3AD203B41FA5}">
                      <a16:colId xmlns="" xmlns:a16="http://schemas.microsoft.com/office/drawing/2014/main" val="20003"/>
                    </a:ext>
                  </a:extLst>
                </a:gridCol>
              </a:tblGrid>
              <a:tr h="25313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15000"/>
                        </a:lnSpc>
                        <a:spcAft>
                          <a:spcPts val="0"/>
                        </a:spcAft>
                      </a:pPr>
                      <a:r>
                        <a:rPr lang="it-IT" sz="1100" dirty="0">
                          <a:effectLst/>
                        </a:rPr>
                        <a:t>CATEGORIE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15000"/>
                        </a:lnSpc>
                        <a:spcAft>
                          <a:spcPts val="0"/>
                        </a:spcAft>
                      </a:pPr>
                      <a:r>
                        <a:rPr lang="it-IT" sz="1100" dirty="0">
                          <a:effectLst/>
                        </a:rPr>
                        <a:t>DISABILITÀ MEDIA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15000"/>
                        </a:lnSpc>
                        <a:spcAft>
                          <a:spcPts val="0"/>
                        </a:spcAft>
                      </a:pPr>
                      <a:r>
                        <a:rPr lang="it-IT" sz="1100" dirty="0">
                          <a:effectLst/>
                        </a:rPr>
                        <a:t>DISABILITÀ GRAVE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15000"/>
                        </a:lnSpc>
                        <a:spcAft>
                          <a:spcPts val="0"/>
                        </a:spcAft>
                      </a:pPr>
                      <a:r>
                        <a:rPr lang="it-IT" sz="1100" dirty="0">
                          <a:effectLst/>
                        </a:rPr>
                        <a:t>DISABILITA’ GRAVISSIMA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 xmlns:a16="http://schemas.microsoft.com/office/drawing/2014/main" val="10000"/>
                  </a:ext>
                </a:extLst>
              </a:tr>
              <a:tr h="54006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15000"/>
                        </a:lnSpc>
                        <a:spcAft>
                          <a:spcPts val="0"/>
                        </a:spcAft>
                      </a:pPr>
                      <a:r>
                        <a:rPr lang="it-IT" sz="1100" dirty="0">
                          <a:effectLst/>
                        </a:rPr>
                        <a:t>INVALIDI CIVILI DI ETÀ COMPRESA TRA 18 E 65 ANNI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dirty="0">
                          <a:effectLst/>
                        </a:rPr>
                        <a:t>- Invalidi 67à99% </a:t>
                      </a:r>
                    </a:p>
                    <a:p>
                      <a:pPr>
                        <a:lnSpc>
                          <a:spcPct val="115000"/>
                        </a:lnSpc>
                        <a:spcAft>
                          <a:spcPts val="0"/>
                        </a:spcAft>
                      </a:pPr>
                      <a:r>
                        <a:rPr lang="it-IT" sz="1000" dirty="0">
                          <a:effectLst/>
                        </a:rPr>
                        <a:t>(D.Lgs. 509/88)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dirty="0">
                          <a:effectLst/>
                        </a:rPr>
                        <a:t>- Inabili totali </a:t>
                      </a:r>
                    </a:p>
                    <a:p>
                      <a:pPr>
                        <a:lnSpc>
                          <a:spcPct val="115000"/>
                        </a:lnSpc>
                        <a:spcAft>
                          <a:spcPts val="0"/>
                        </a:spcAft>
                      </a:pPr>
                      <a:r>
                        <a:rPr lang="it-IT" sz="1000" dirty="0">
                          <a:effectLst/>
                        </a:rPr>
                        <a:t>(L. 118/71, artt. 2 e 12)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a:effectLst/>
                        </a:rPr>
                        <a:t>- Cittadini di età compresa tra 18 e 65 anni con diritto all’indennità di accompagnamento </a:t>
                      </a:r>
                    </a:p>
                    <a:p>
                      <a:pPr>
                        <a:lnSpc>
                          <a:spcPct val="115000"/>
                        </a:lnSpc>
                        <a:spcAft>
                          <a:spcPts val="0"/>
                        </a:spcAft>
                      </a:pPr>
                      <a:r>
                        <a:rPr lang="it-IT" sz="1000">
                          <a:effectLst/>
                        </a:rPr>
                        <a:t>(L. 508/88, art. 1, comma 2, lettera b)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 xmlns:a16="http://schemas.microsoft.com/office/drawing/2014/main" val="10001"/>
                  </a:ext>
                </a:extLst>
              </a:tr>
              <a:tr h="62878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15000"/>
                        </a:lnSpc>
                        <a:spcAft>
                          <a:spcPts val="0"/>
                        </a:spcAft>
                      </a:pPr>
                      <a:r>
                        <a:rPr lang="it-IT" sz="1100" dirty="0">
                          <a:effectLst/>
                        </a:rPr>
                        <a:t>INVALIDI CIVILI MINORI DI ETÀ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dirty="0">
                          <a:effectLst/>
                        </a:rPr>
                        <a:t>-Minori di età con difficoltà persistenti a svolgere i compiti e le funzioni propri della loro età </a:t>
                      </a:r>
                    </a:p>
                    <a:p>
                      <a:pPr>
                        <a:lnSpc>
                          <a:spcPct val="115000"/>
                        </a:lnSpc>
                        <a:spcAft>
                          <a:spcPts val="0"/>
                        </a:spcAft>
                      </a:pPr>
                      <a:r>
                        <a:rPr lang="it-IT" sz="1000" dirty="0">
                          <a:effectLst/>
                        </a:rPr>
                        <a:t>(L. 118/71, art. 2 - diritto all’indennità di frequenza)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dirty="0">
                          <a:effectLst/>
                        </a:rPr>
                        <a:t>- Minori di età con difficoltà persistenti a svolgere i compiti e le funzioni proprie della loro età e in cui ricorrano le condizioni di cui alla L. 449/1997, art. 8 o della L. 388/2000, art. 30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dirty="0">
                          <a:effectLst/>
                        </a:rPr>
                        <a:t>Minori di età con diritto all’indennità di accompagnamento </a:t>
                      </a:r>
                    </a:p>
                    <a:p>
                      <a:pPr>
                        <a:lnSpc>
                          <a:spcPct val="115000"/>
                        </a:lnSpc>
                        <a:spcAft>
                          <a:spcPts val="0"/>
                        </a:spcAft>
                      </a:pPr>
                      <a:r>
                        <a:rPr lang="it-IT" sz="1000" dirty="0">
                          <a:effectLst/>
                        </a:rPr>
                        <a:t>( L. 508/88, art. 1)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72367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15000"/>
                        </a:lnSpc>
                        <a:spcAft>
                          <a:spcPts val="0"/>
                        </a:spcAft>
                      </a:pPr>
                      <a:r>
                        <a:rPr lang="it-IT" sz="1100" dirty="0">
                          <a:effectLst/>
                        </a:rPr>
                        <a:t>INVALIDI CIVILI ULTRASESSANTACINQUENNI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dirty="0">
                          <a:effectLst/>
                        </a:rPr>
                        <a:t>- Ultrasessantacinquenni con difficoltà persistenti a svolgere i compiti e le funzioni propri della loro età, invalidi 67à99% </a:t>
                      </a:r>
                    </a:p>
                    <a:p>
                      <a:pPr>
                        <a:lnSpc>
                          <a:spcPct val="115000"/>
                        </a:lnSpc>
                        <a:spcAft>
                          <a:spcPts val="0"/>
                        </a:spcAft>
                      </a:pPr>
                      <a:r>
                        <a:rPr lang="it-IT" sz="1000" dirty="0">
                          <a:effectLst/>
                        </a:rPr>
                        <a:t>(D. </a:t>
                      </a:r>
                      <a:r>
                        <a:rPr lang="it-IT" sz="1000" dirty="0" err="1">
                          <a:effectLst/>
                        </a:rPr>
                        <a:t>Lgs</a:t>
                      </a:r>
                      <a:r>
                        <a:rPr lang="it-IT" sz="1000" dirty="0">
                          <a:effectLst/>
                        </a:rPr>
                        <a:t>. 124/98, art. 5, comma 7)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a:effectLst/>
                        </a:rPr>
                        <a:t>- Ultrasessantacinquenni con difficoltà persistenti a svolgere i compiti e le funzioni propri della loro età, inabili 100% </a:t>
                      </a:r>
                    </a:p>
                    <a:p>
                      <a:pPr>
                        <a:lnSpc>
                          <a:spcPct val="115000"/>
                        </a:lnSpc>
                        <a:spcAft>
                          <a:spcPts val="0"/>
                        </a:spcAft>
                      </a:pPr>
                      <a:r>
                        <a:rPr lang="it-IT" sz="1000">
                          <a:effectLst/>
                        </a:rPr>
                        <a:t>(D.Lgs. 124/98, art. 5, comma 7)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a:effectLst/>
                        </a:rPr>
                        <a:t>- Cittadini ultrasessantacinquenni con diritto all’indennità di accompagnamento </a:t>
                      </a:r>
                    </a:p>
                    <a:p>
                      <a:pPr>
                        <a:lnSpc>
                          <a:spcPct val="115000"/>
                        </a:lnSpc>
                        <a:spcAft>
                          <a:spcPts val="0"/>
                        </a:spcAft>
                      </a:pPr>
                      <a:r>
                        <a:rPr lang="it-IT" sz="1000">
                          <a:effectLst/>
                        </a:rPr>
                        <a:t>(L. 508/88, art. 1, comma 2, lettera b)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 xmlns:a16="http://schemas.microsoft.com/office/drawing/2014/main" val="10003"/>
                  </a:ext>
                </a:extLst>
              </a:tr>
              <a:tr h="3564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15000"/>
                        </a:lnSpc>
                        <a:spcAft>
                          <a:spcPts val="0"/>
                        </a:spcAft>
                      </a:pPr>
                      <a:r>
                        <a:rPr lang="it-IT" sz="1100" dirty="0">
                          <a:effectLst/>
                        </a:rPr>
                        <a:t>CIECHI CIVILI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dirty="0">
                          <a:effectLst/>
                        </a:rPr>
                        <a:t>- Art 4, L.138/2001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dirty="0">
                          <a:effectLst/>
                        </a:rPr>
                        <a:t>- Ciechi civili parziali </a:t>
                      </a:r>
                    </a:p>
                    <a:p>
                      <a:pPr>
                        <a:lnSpc>
                          <a:spcPct val="115000"/>
                        </a:lnSpc>
                        <a:spcAft>
                          <a:spcPts val="0"/>
                        </a:spcAft>
                      </a:pPr>
                      <a:r>
                        <a:rPr lang="it-IT" sz="1000" dirty="0">
                          <a:effectLst/>
                        </a:rPr>
                        <a:t>(L. 382/70 - L. 508/88 – L. 138/2001)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dirty="0">
                          <a:effectLst/>
                        </a:rPr>
                        <a:t>- Ciechi civili assoluti </a:t>
                      </a:r>
                    </a:p>
                    <a:p>
                      <a:pPr>
                        <a:lnSpc>
                          <a:spcPct val="115000"/>
                        </a:lnSpc>
                        <a:spcAft>
                          <a:spcPts val="0"/>
                        </a:spcAft>
                      </a:pPr>
                      <a:r>
                        <a:rPr lang="it-IT" sz="1000" dirty="0">
                          <a:effectLst/>
                        </a:rPr>
                        <a:t>(L. 382/70 - L. 508/88 – L. 138/2001)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564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15000"/>
                        </a:lnSpc>
                        <a:spcAft>
                          <a:spcPts val="0"/>
                        </a:spcAft>
                      </a:pPr>
                      <a:r>
                        <a:rPr lang="it-IT" sz="1100" dirty="0">
                          <a:effectLst/>
                        </a:rPr>
                        <a:t>SORDI CIVILI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dirty="0">
                          <a:effectLst/>
                        </a:rPr>
                        <a:t>- Invalidi Civili con cofosi esclusi dalla fornitura protesica (DM 27/8/1999, n. 332)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a:effectLst/>
                        </a:rPr>
                        <a:t>- Sordi pre-linguali, di cui all’art. 50 L. 342/2000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 xmlns:a16="http://schemas.microsoft.com/office/drawing/2014/main" val="10005"/>
                  </a:ext>
                </a:extLst>
              </a:tr>
              <a:tr h="54006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15000"/>
                        </a:lnSpc>
                        <a:spcAft>
                          <a:spcPts val="0"/>
                        </a:spcAft>
                      </a:pPr>
                      <a:r>
                        <a:rPr lang="it-IT" sz="1100" dirty="0">
                          <a:effectLst/>
                        </a:rPr>
                        <a:t>INPS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dirty="0">
                          <a:effectLst/>
                        </a:rPr>
                        <a:t>- Invalidi </a:t>
                      </a:r>
                    </a:p>
                    <a:p>
                      <a:pPr>
                        <a:lnSpc>
                          <a:spcPct val="115000"/>
                        </a:lnSpc>
                        <a:spcAft>
                          <a:spcPts val="0"/>
                        </a:spcAft>
                      </a:pPr>
                      <a:r>
                        <a:rPr lang="it-IT" sz="1000" dirty="0">
                          <a:effectLst/>
                        </a:rPr>
                        <a:t>(L. 222/84, artt. 1 e 6 - D.Lgs. 503/92, art. 1, comma 8)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dirty="0">
                          <a:effectLst/>
                        </a:rPr>
                        <a:t>- Inabili </a:t>
                      </a:r>
                    </a:p>
                    <a:p>
                      <a:pPr>
                        <a:lnSpc>
                          <a:spcPct val="115000"/>
                        </a:lnSpc>
                        <a:spcAft>
                          <a:spcPts val="0"/>
                        </a:spcAft>
                      </a:pPr>
                      <a:r>
                        <a:rPr lang="it-IT" sz="1000" dirty="0">
                          <a:effectLst/>
                        </a:rPr>
                        <a:t>(L. 222/84, artt. 2, 6 e 8)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dirty="0">
                          <a:effectLst/>
                        </a:rPr>
                        <a:t>-Inabili con diritto all’assegno per l’assistenza personale e continuativa </a:t>
                      </a:r>
                    </a:p>
                    <a:p>
                      <a:pPr>
                        <a:lnSpc>
                          <a:spcPct val="115000"/>
                        </a:lnSpc>
                        <a:spcAft>
                          <a:spcPts val="0"/>
                        </a:spcAft>
                      </a:pPr>
                      <a:r>
                        <a:rPr lang="it-IT" sz="1000" dirty="0">
                          <a:effectLst/>
                        </a:rPr>
                        <a:t>(L. 222/84, art. 5)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96461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15000"/>
                        </a:lnSpc>
                        <a:spcAft>
                          <a:spcPts val="0"/>
                        </a:spcAft>
                      </a:pPr>
                      <a:r>
                        <a:rPr lang="it-IT" sz="1100" dirty="0">
                          <a:effectLst/>
                        </a:rPr>
                        <a:t>INAIL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a:effectLst/>
                        </a:rPr>
                        <a:t>- Invalidi sul lavoro 50à79% (DPR 1124/65, art. 66 ) </a:t>
                      </a:r>
                    </a:p>
                    <a:p>
                      <a:pPr>
                        <a:lnSpc>
                          <a:spcPct val="115000"/>
                        </a:lnSpc>
                        <a:spcAft>
                          <a:spcPts val="0"/>
                        </a:spcAft>
                      </a:pPr>
                      <a:r>
                        <a:rPr lang="it-IT" sz="1000">
                          <a:effectLst/>
                        </a:rPr>
                        <a:t>- Invalidi sul lavoro 35à59 % (D.Lgs. 38/2000, art.13 – DM 12/7/2000 - L. 296/2006, art 1, comma 782)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a:effectLst/>
                        </a:rPr>
                        <a:t>- Invalidi sul lavoro 80100% </a:t>
                      </a:r>
                    </a:p>
                    <a:p>
                      <a:pPr>
                        <a:lnSpc>
                          <a:spcPct val="115000"/>
                        </a:lnSpc>
                        <a:spcAft>
                          <a:spcPts val="0"/>
                        </a:spcAft>
                      </a:pPr>
                      <a:r>
                        <a:rPr lang="it-IT" sz="1000">
                          <a:effectLst/>
                        </a:rPr>
                        <a:t>(DPR 1124/65,art. 66) </a:t>
                      </a:r>
                    </a:p>
                    <a:p>
                      <a:pPr>
                        <a:lnSpc>
                          <a:spcPct val="115000"/>
                        </a:lnSpc>
                        <a:spcAft>
                          <a:spcPts val="0"/>
                        </a:spcAft>
                      </a:pPr>
                      <a:r>
                        <a:rPr lang="it-IT" sz="1000">
                          <a:effectLst/>
                        </a:rPr>
                        <a:t>- Invalidi sul lavoro &gt;59% (D.Lgs 38/2000, art. 13 – DM 12/7/2000 - L. 296/2006, art 1, comma 782)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a:effectLst/>
                        </a:rPr>
                        <a:t>- Invalidi sul lavoro con diritto all’assegno per l’assistenza personale e continuativa </a:t>
                      </a:r>
                    </a:p>
                    <a:p>
                      <a:pPr>
                        <a:lnSpc>
                          <a:spcPct val="115000"/>
                        </a:lnSpc>
                        <a:spcAft>
                          <a:spcPts val="0"/>
                        </a:spcAft>
                      </a:pPr>
                      <a:r>
                        <a:rPr lang="it-IT" sz="1000">
                          <a:effectLst/>
                        </a:rPr>
                        <a:t>(DPR 1124/65 – art. 66) </a:t>
                      </a:r>
                    </a:p>
                    <a:p>
                      <a:pPr>
                        <a:lnSpc>
                          <a:spcPct val="115000"/>
                        </a:lnSpc>
                        <a:spcAft>
                          <a:spcPts val="0"/>
                        </a:spcAft>
                      </a:pPr>
                      <a:r>
                        <a:rPr lang="it-IT" sz="1000">
                          <a:effectLst/>
                        </a:rPr>
                        <a:t>- Invalidi sul lavoro con menomazioni dell’integrità psicofisica di cui alla L.296/2006, art 1, comma 782, punto 4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 xmlns:a16="http://schemas.microsoft.com/office/drawing/2014/main" val="10007"/>
                  </a:ext>
                </a:extLst>
              </a:tr>
              <a:tr h="3564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15000"/>
                        </a:lnSpc>
                        <a:spcAft>
                          <a:spcPts val="0"/>
                        </a:spcAft>
                      </a:pPr>
                      <a:r>
                        <a:rPr lang="it-IT" sz="1100" dirty="0">
                          <a:effectLst/>
                        </a:rPr>
                        <a:t>INPS GESTIONE EX INPDAP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dirty="0">
                          <a:effectLst/>
                        </a:rPr>
                        <a:t>- Inabili alle mansioni </a:t>
                      </a:r>
                    </a:p>
                    <a:p>
                      <a:pPr>
                        <a:lnSpc>
                          <a:spcPct val="115000"/>
                        </a:lnSpc>
                        <a:spcAft>
                          <a:spcPts val="0"/>
                        </a:spcAft>
                      </a:pPr>
                      <a:r>
                        <a:rPr lang="it-IT" sz="1000" dirty="0">
                          <a:effectLst/>
                        </a:rPr>
                        <a:t>(L. 379/55, DPR 73/92 e DPR 171/2011)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en-US" sz="1000" dirty="0">
                          <a:effectLst/>
                        </a:rPr>
                        <a:t>- </a:t>
                      </a:r>
                      <a:r>
                        <a:rPr lang="en-US" sz="1000" dirty="0" err="1">
                          <a:effectLst/>
                        </a:rPr>
                        <a:t>Inabili</a:t>
                      </a:r>
                      <a:r>
                        <a:rPr lang="en-US" sz="1000" dirty="0">
                          <a:effectLst/>
                        </a:rPr>
                        <a:t> </a:t>
                      </a:r>
                      <a:endParaRPr lang="it-IT" sz="1000" dirty="0">
                        <a:effectLst/>
                      </a:endParaRPr>
                    </a:p>
                    <a:p>
                      <a:pPr>
                        <a:lnSpc>
                          <a:spcPct val="115000"/>
                        </a:lnSpc>
                        <a:spcAft>
                          <a:spcPts val="0"/>
                        </a:spcAft>
                      </a:pPr>
                      <a:r>
                        <a:rPr lang="en-US" sz="1000" dirty="0">
                          <a:effectLst/>
                        </a:rPr>
                        <a:t>(L. 274/1991, art. 13 - L. 335/95, art. 2)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en-US" sz="1000" dirty="0">
                          <a:effectLst/>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54006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15000"/>
                        </a:lnSpc>
                        <a:spcAft>
                          <a:spcPts val="0"/>
                        </a:spcAft>
                      </a:pPr>
                      <a:r>
                        <a:rPr lang="it-IT" sz="1100" dirty="0">
                          <a:effectLst/>
                        </a:rPr>
                        <a:t>TRATTAMENTI DI PRIVILEGIO ORDINARI E DI GUERRA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a:effectLst/>
                        </a:rPr>
                        <a:t>- Invalidi con minorazioni </a:t>
                      </a:r>
                    </a:p>
                    <a:p>
                      <a:pPr>
                        <a:lnSpc>
                          <a:spcPct val="115000"/>
                        </a:lnSpc>
                        <a:spcAft>
                          <a:spcPts val="0"/>
                        </a:spcAft>
                      </a:pPr>
                      <a:r>
                        <a:rPr lang="it-IT" sz="1000">
                          <a:effectLst/>
                        </a:rPr>
                        <a:t>globalmente ascritte alla terza ed alla seconda categoria Tab. A DPR 834/81 (71à80%)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a:effectLst/>
                        </a:rPr>
                        <a:t>- Invalidi con minorazioni globalmente ascritte alla prima categoria Tab. A DPR 834/81 (81à100%)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000" dirty="0">
                          <a:effectLst/>
                        </a:rPr>
                        <a:t>- Invalidi con diritto all’assegno di </a:t>
                      </a:r>
                      <a:r>
                        <a:rPr lang="it-IT" sz="1000" dirty="0" err="1">
                          <a:effectLst/>
                        </a:rPr>
                        <a:t>superinvalidità</a:t>
                      </a:r>
                      <a:r>
                        <a:rPr lang="it-IT" sz="1000" dirty="0">
                          <a:effectLst/>
                        </a:rPr>
                        <a:t> </a:t>
                      </a:r>
                    </a:p>
                    <a:p>
                      <a:pPr>
                        <a:lnSpc>
                          <a:spcPct val="115000"/>
                        </a:lnSpc>
                        <a:spcAft>
                          <a:spcPts val="0"/>
                        </a:spcAft>
                      </a:pPr>
                      <a:r>
                        <a:rPr lang="it-IT" sz="1000" dirty="0">
                          <a:effectLst/>
                        </a:rPr>
                        <a:t>(Tabella E allegata al DPR 834/81)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 xmlns:a16="http://schemas.microsoft.com/office/drawing/2014/main" val="10009"/>
                  </a:ext>
                </a:extLst>
              </a:tr>
              <a:tr h="23253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15000"/>
                        </a:lnSpc>
                        <a:spcAft>
                          <a:spcPts val="0"/>
                        </a:spcAft>
                      </a:pPr>
                      <a:r>
                        <a:rPr lang="it-IT" sz="1100" dirty="0">
                          <a:effectLst/>
                        </a:rPr>
                        <a:t>HANDICAP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100" dirty="0">
                          <a:effectLst/>
                        </a:rPr>
                        <a:t>- Art 3, comma 3, L.104/92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10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15000"/>
                        </a:lnSpc>
                        <a:spcAft>
                          <a:spcPts val="0"/>
                        </a:spcAft>
                      </a:pPr>
                      <a:r>
                        <a:rPr lang="it-IT" sz="1100" dirty="0">
                          <a:effectLst/>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97" marR="494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086978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89"/>
            <a:ext cx="971255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dirty="0">
                <a:solidFill>
                  <a:srgbClr val="189BEB"/>
                </a:solidFill>
              </a:rPr>
              <a:t>c) Trasparenza ed equità</a:t>
            </a:r>
            <a:endParaRPr lang="it-IT" sz="2000" dirty="0">
              <a:solidFill>
                <a:srgbClr val="189BEB"/>
              </a:solidFill>
            </a:endParaRP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sp>
        <p:nvSpPr>
          <p:cNvPr id="7" name="Rettangolo arrotondato 6"/>
          <p:cNvSpPr>
            <a:spLocks noChangeArrowheads="1"/>
          </p:cNvSpPr>
          <p:nvPr/>
        </p:nvSpPr>
        <p:spPr bwMode="auto">
          <a:xfrm>
            <a:off x="114930" y="982639"/>
            <a:ext cx="11380384" cy="1378424"/>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0" lvl="1" algn="ctr" fontAlgn="base">
              <a:spcBef>
                <a:spcPct val="0"/>
              </a:spcBef>
              <a:spcAft>
                <a:spcPct val="0"/>
              </a:spcAft>
              <a:defRPr/>
            </a:pPr>
            <a:r>
              <a:rPr lang="it-IT" altLang="it-IT" sz="2400" b="1" i="1" dirty="0">
                <a:solidFill>
                  <a:srgbClr val="003366"/>
                </a:solidFill>
                <a:latin typeface="Calibri" pitchFamily="34" charset="0"/>
              </a:rPr>
              <a:t>L’HCP 2017 </a:t>
            </a:r>
            <a:r>
              <a:rPr lang="it-IT" altLang="it-IT" sz="2400" i="1" dirty="0">
                <a:solidFill>
                  <a:srgbClr val="003366"/>
                </a:solidFill>
                <a:latin typeface="Calibri" pitchFamily="34" charset="0"/>
              </a:rPr>
              <a:t>lega l’assegnazione del budget a criteri oggettivi </a:t>
            </a:r>
          </a:p>
          <a:p>
            <a:pPr marL="0" lvl="1" algn="ctr" fontAlgn="base">
              <a:spcBef>
                <a:spcPct val="0"/>
              </a:spcBef>
              <a:spcAft>
                <a:spcPct val="0"/>
              </a:spcAft>
              <a:defRPr/>
            </a:pPr>
            <a:r>
              <a:rPr lang="it-IT" altLang="it-IT" sz="2400" i="1" dirty="0">
                <a:solidFill>
                  <a:srgbClr val="003366"/>
                </a:solidFill>
                <a:latin typeface="Calibri" pitchFamily="34" charset="0"/>
              </a:rPr>
              <a:t>La</a:t>
            </a:r>
            <a:r>
              <a:rPr lang="it-IT" altLang="it-IT" sz="2400" b="1" i="1" dirty="0">
                <a:solidFill>
                  <a:srgbClr val="003366"/>
                </a:solidFill>
                <a:latin typeface="Calibri" pitchFamily="34" charset="0"/>
              </a:rPr>
              <a:t> quantificazione </a:t>
            </a:r>
            <a:r>
              <a:rPr lang="it-IT" altLang="it-IT" sz="2400" i="1" dirty="0">
                <a:solidFill>
                  <a:srgbClr val="003366"/>
                </a:solidFill>
                <a:latin typeface="Calibri" pitchFamily="34" charset="0"/>
              </a:rPr>
              <a:t>massima del beneficio dipende </a:t>
            </a:r>
          </a:p>
          <a:p>
            <a:pPr marL="0" lvl="1" algn="ctr" fontAlgn="base">
              <a:spcBef>
                <a:spcPct val="0"/>
              </a:spcBef>
              <a:spcAft>
                <a:spcPct val="0"/>
              </a:spcAft>
              <a:defRPr/>
            </a:pPr>
            <a:r>
              <a:rPr lang="it-IT" altLang="it-IT" sz="2400" i="1" dirty="0">
                <a:solidFill>
                  <a:srgbClr val="003366"/>
                </a:solidFill>
                <a:latin typeface="Calibri" pitchFamily="34" charset="0"/>
              </a:rPr>
              <a:t>dal grado di </a:t>
            </a:r>
            <a:r>
              <a:rPr lang="it-IT" altLang="it-IT" sz="2400" b="1" i="1" dirty="0">
                <a:solidFill>
                  <a:srgbClr val="003366"/>
                </a:solidFill>
                <a:latin typeface="Calibri" pitchFamily="34" charset="0"/>
              </a:rPr>
              <a:t>disabilità</a:t>
            </a:r>
            <a:r>
              <a:rPr lang="it-IT" altLang="it-IT" sz="2400" i="1" dirty="0">
                <a:solidFill>
                  <a:srgbClr val="003366"/>
                </a:solidFill>
                <a:latin typeface="Calibri" pitchFamily="34" charset="0"/>
              </a:rPr>
              <a:t> e dal valore </a:t>
            </a:r>
            <a:r>
              <a:rPr lang="it-IT" altLang="it-IT" sz="2400" b="1" i="1" dirty="0">
                <a:solidFill>
                  <a:srgbClr val="003366"/>
                </a:solidFill>
                <a:latin typeface="Calibri" pitchFamily="34" charset="0"/>
              </a:rPr>
              <a:t>ISEE socio sanitario</a:t>
            </a:r>
            <a:r>
              <a:rPr lang="it-IT" altLang="it-IT" sz="2400" i="1" dirty="0">
                <a:solidFill>
                  <a:srgbClr val="003366"/>
                </a:solidFill>
                <a:latin typeface="Calibri" pitchFamily="34" charset="0"/>
              </a:rPr>
              <a:t>.</a:t>
            </a:r>
          </a:p>
        </p:txBody>
      </p:sp>
      <p:graphicFrame>
        <p:nvGraphicFramePr>
          <p:cNvPr id="6" name="Tabella 5"/>
          <p:cNvGraphicFramePr>
            <a:graphicFrameLocks noGrp="1"/>
          </p:cNvGraphicFramePr>
          <p:nvPr>
            <p:extLst>
              <p:ext uri="{D42A27DB-BD31-4B8C-83A1-F6EECF244321}">
                <p14:modId xmlns:p14="http://schemas.microsoft.com/office/powerpoint/2010/main" val="397309021"/>
              </p:ext>
            </p:extLst>
          </p:nvPr>
        </p:nvGraphicFramePr>
        <p:xfrm>
          <a:off x="303618" y="2702258"/>
          <a:ext cx="11380383" cy="3125337"/>
        </p:xfrm>
        <a:graphic>
          <a:graphicData uri="http://schemas.openxmlformats.org/drawingml/2006/table">
            <a:tbl>
              <a:tblPr firstRow="1" firstCol="1" bandRow="1">
                <a:effectLst>
                  <a:innerShdw blurRad="63500" dist="50800" dir="2700000">
                    <a:prstClr val="black">
                      <a:alpha val="50000"/>
                    </a:prstClr>
                  </a:innerShdw>
                </a:effectLst>
                <a:tableStyleId>{21E4AEA4-8DFA-4A89-87EB-49C32662AFE0}</a:tableStyleId>
              </a:tblPr>
              <a:tblGrid>
                <a:gridCol w="1625769">
                  <a:extLst>
                    <a:ext uri="{9D8B030D-6E8A-4147-A177-3AD203B41FA5}">
                      <a16:colId xmlns="" xmlns:a16="http://schemas.microsoft.com/office/drawing/2014/main" val="3152286422"/>
                    </a:ext>
                  </a:extLst>
                </a:gridCol>
                <a:gridCol w="1625769">
                  <a:extLst>
                    <a:ext uri="{9D8B030D-6E8A-4147-A177-3AD203B41FA5}">
                      <a16:colId xmlns="" xmlns:a16="http://schemas.microsoft.com/office/drawing/2014/main" val="1536317205"/>
                    </a:ext>
                  </a:extLst>
                </a:gridCol>
                <a:gridCol w="1625769">
                  <a:extLst>
                    <a:ext uri="{9D8B030D-6E8A-4147-A177-3AD203B41FA5}">
                      <a16:colId xmlns="" xmlns:a16="http://schemas.microsoft.com/office/drawing/2014/main" val="2159032187"/>
                    </a:ext>
                  </a:extLst>
                </a:gridCol>
                <a:gridCol w="1625769">
                  <a:extLst>
                    <a:ext uri="{9D8B030D-6E8A-4147-A177-3AD203B41FA5}">
                      <a16:colId xmlns="" xmlns:a16="http://schemas.microsoft.com/office/drawing/2014/main" val="4041519312"/>
                    </a:ext>
                  </a:extLst>
                </a:gridCol>
                <a:gridCol w="1625769">
                  <a:extLst>
                    <a:ext uri="{9D8B030D-6E8A-4147-A177-3AD203B41FA5}">
                      <a16:colId xmlns="" xmlns:a16="http://schemas.microsoft.com/office/drawing/2014/main" val="296237519"/>
                    </a:ext>
                  </a:extLst>
                </a:gridCol>
                <a:gridCol w="1625769">
                  <a:extLst>
                    <a:ext uri="{9D8B030D-6E8A-4147-A177-3AD203B41FA5}">
                      <a16:colId xmlns="" xmlns:a16="http://schemas.microsoft.com/office/drawing/2014/main" val="1060185173"/>
                    </a:ext>
                  </a:extLst>
                </a:gridCol>
                <a:gridCol w="1625769">
                  <a:extLst>
                    <a:ext uri="{9D8B030D-6E8A-4147-A177-3AD203B41FA5}">
                      <a16:colId xmlns="" xmlns:a16="http://schemas.microsoft.com/office/drawing/2014/main" val="1981255598"/>
                    </a:ext>
                  </a:extLst>
                </a:gridCol>
              </a:tblGrid>
              <a:tr h="750073">
                <a:tc>
                  <a:txBody>
                    <a:bodyPr/>
                    <a:lstStyle/>
                    <a:p>
                      <a:pPr algn="ctr">
                        <a:lnSpc>
                          <a:spcPct val="107000"/>
                        </a:lnSpc>
                        <a:spcAft>
                          <a:spcPts val="600"/>
                        </a:spcAft>
                      </a:pPr>
                      <a:r>
                        <a:rPr lang="it-IT" sz="1200" dirty="0">
                          <a:effectLst/>
                        </a:rPr>
                        <a:t>Grado di disabilità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lnSpc>
                          <a:spcPct val="107000"/>
                        </a:lnSpc>
                        <a:spcAft>
                          <a:spcPts val="600"/>
                        </a:spcAft>
                      </a:pPr>
                      <a:r>
                        <a:rPr lang="it-IT" sz="1200" b="1" dirty="0">
                          <a:solidFill>
                            <a:schemeClr val="bg1"/>
                          </a:solidFill>
                          <a:latin typeface="Verdana" pitchFamily="34" charset="0"/>
                          <a:ea typeface="Verdana" pitchFamily="34" charset="0"/>
                          <a:cs typeface="Verdana" pitchFamily="34" charset="0"/>
                        </a:rPr>
                        <a:t>€</a:t>
                      </a:r>
                      <a:r>
                        <a:rPr lang="it-IT" sz="1200" b="1" dirty="0">
                          <a:solidFill>
                            <a:schemeClr val="tx1"/>
                          </a:solidFill>
                          <a:latin typeface="Verdana" pitchFamily="34" charset="0"/>
                          <a:ea typeface="Verdana" pitchFamily="34" charset="0"/>
                          <a:cs typeface="Verdana" pitchFamily="34" charset="0"/>
                        </a:rPr>
                        <a:t> </a:t>
                      </a:r>
                      <a:r>
                        <a:rPr lang="it-IT" sz="1200" dirty="0">
                          <a:effectLst/>
                        </a:rPr>
                        <a:t>0  – </a:t>
                      </a:r>
                    </a:p>
                    <a:p>
                      <a:pPr algn="ctr">
                        <a:lnSpc>
                          <a:spcPct val="107000"/>
                        </a:lnSpc>
                        <a:spcAft>
                          <a:spcPts val="600"/>
                        </a:spcAft>
                      </a:pPr>
                      <a:r>
                        <a:rPr lang="it-IT" sz="1200" b="1" dirty="0">
                          <a:solidFill>
                            <a:schemeClr val="bg1"/>
                          </a:solidFill>
                          <a:latin typeface="Verdana" pitchFamily="34" charset="0"/>
                          <a:ea typeface="Verdana" pitchFamily="34" charset="0"/>
                          <a:cs typeface="Verdana" pitchFamily="34" charset="0"/>
                        </a:rPr>
                        <a:t>€</a:t>
                      </a:r>
                      <a:r>
                        <a:rPr lang="it-IT" sz="1200" b="1" dirty="0">
                          <a:solidFill>
                            <a:schemeClr val="tx1"/>
                          </a:solidFill>
                          <a:latin typeface="Verdana" pitchFamily="34" charset="0"/>
                          <a:ea typeface="Verdana" pitchFamily="34" charset="0"/>
                          <a:cs typeface="Verdana" pitchFamily="34" charset="0"/>
                        </a:rPr>
                        <a:t> </a:t>
                      </a:r>
                      <a:r>
                        <a:rPr lang="it-IT" sz="1200" dirty="0">
                          <a:effectLst/>
                        </a:rPr>
                        <a:t>8.000,00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lnSpc>
                          <a:spcPct val="107000"/>
                        </a:lnSpc>
                        <a:spcAft>
                          <a:spcPts val="600"/>
                        </a:spcAft>
                      </a:pPr>
                      <a:r>
                        <a:rPr lang="it-IT" sz="1200" b="1" dirty="0">
                          <a:solidFill>
                            <a:schemeClr val="bg1"/>
                          </a:solidFill>
                          <a:latin typeface="Verdana" pitchFamily="34" charset="0"/>
                          <a:ea typeface="Verdana" pitchFamily="34" charset="0"/>
                          <a:cs typeface="Verdana" pitchFamily="34" charset="0"/>
                        </a:rPr>
                        <a:t>€ </a:t>
                      </a:r>
                      <a:r>
                        <a:rPr lang="it-IT" sz="1200" dirty="0">
                          <a:effectLst/>
                        </a:rPr>
                        <a:t>8.000,01 – </a:t>
                      </a:r>
                    </a:p>
                    <a:p>
                      <a:pPr algn="ctr">
                        <a:lnSpc>
                          <a:spcPct val="107000"/>
                        </a:lnSpc>
                        <a:spcAft>
                          <a:spcPts val="600"/>
                        </a:spcAft>
                      </a:pPr>
                      <a:r>
                        <a:rPr lang="it-IT" sz="1200" b="1" dirty="0">
                          <a:solidFill>
                            <a:schemeClr val="bg1"/>
                          </a:solidFill>
                          <a:latin typeface="Verdana" pitchFamily="34" charset="0"/>
                          <a:ea typeface="Verdana" pitchFamily="34" charset="0"/>
                          <a:cs typeface="Verdana" pitchFamily="34" charset="0"/>
                        </a:rPr>
                        <a:t>€ </a:t>
                      </a:r>
                      <a:r>
                        <a:rPr lang="it-IT" sz="1200" dirty="0">
                          <a:effectLst/>
                        </a:rPr>
                        <a:t>16.000,00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lnSpc>
                          <a:spcPct val="107000"/>
                        </a:lnSpc>
                        <a:spcAft>
                          <a:spcPts val="600"/>
                        </a:spcAft>
                      </a:pPr>
                      <a:r>
                        <a:rPr lang="it-IT" sz="1200" b="1" dirty="0">
                          <a:solidFill>
                            <a:schemeClr val="bg1"/>
                          </a:solidFill>
                          <a:latin typeface="Verdana" pitchFamily="34" charset="0"/>
                          <a:ea typeface="Verdana" pitchFamily="34" charset="0"/>
                          <a:cs typeface="Verdana" pitchFamily="34" charset="0"/>
                        </a:rPr>
                        <a:t>€ </a:t>
                      </a:r>
                      <a:r>
                        <a:rPr lang="it-IT" sz="1200" dirty="0">
                          <a:effectLst/>
                        </a:rPr>
                        <a:t>16.000,01 – </a:t>
                      </a:r>
                    </a:p>
                    <a:p>
                      <a:pPr algn="ctr">
                        <a:lnSpc>
                          <a:spcPct val="107000"/>
                        </a:lnSpc>
                        <a:spcAft>
                          <a:spcPts val="600"/>
                        </a:spcAft>
                      </a:pPr>
                      <a:r>
                        <a:rPr lang="it-IT" sz="1200" b="1" dirty="0">
                          <a:solidFill>
                            <a:schemeClr val="bg1"/>
                          </a:solidFill>
                          <a:latin typeface="Verdana" pitchFamily="34" charset="0"/>
                          <a:ea typeface="Verdana" pitchFamily="34" charset="0"/>
                          <a:cs typeface="Verdana" pitchFamily="34" charset="0"/>
                        </a:rPr>
                        <a:t>€ </a:t>
                      </a:r>
                      <a:r>
                        <a:rPr lang="it-IT" sz="1200" dirty="0">
                          <a:effectLst/>
                        </a:rPr>
                        <a:t>24.000,00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lnSpc>
                          <a:spcPct val="107000"/>
                        </a:lnSpc>
                        <a:spcAft>
                          <a:spcPts val="600"/>
                        </a:spcAft>
                      </a:pPr>
                      <a:r>
                        <a:rPr lang="it-IT" sz="1200" b="1" dirty="0">
                          <a:solidFill>
                            <a:schemeClr val="bg1"/>
                          </a:solidFill>
                          <a:latin typeface="Verdana" pitchFamily="34" charset="0"/>
                          <a:ea typeface="Verdana" pitchFamily="34" charset="0"/>
                          <a:cs typeface="Verdana" pitchFamily="34" charset="0"/>
                        </a:rPr>
                        <a:t>€ </a:t>
                      </a:r>
                      <a:r>
                        <a:rPr lang="it-IT" sz="1200" dirty="0">
                          <a:effectLst/>
                        </a:rPr>
                        <a:t>24.000,01 – </a:t>
                      </a:r>
                    </a:p>
                    <a:p>
                      <a:pPr algn="ctr">
                        <a:lnSpc>
                          <a:spcPct val="107000"/>
                        </a:lnSpc>
                        <a:spcAft>
                          <a:spcPts val="600"/>
                        </a:spcAft>
                      </a:pPr>
                      <a:r>
                        <a:rPr lang="it-IT" sz="1200" b="1" dirty="0">
                          <a:solidFill>
                            <a:schemeClr val="bg1"/>
                          </a:solidFill>
                          <a:latin typeface="Verdana" pitchFamily="34" charset="0"/>
                          <a:ea typeface="Verdana" pitchFamily="34" charset="0"/>
                          <a:cs typeface="Verdana" pitchFamily="34" charset="0"/>
                        </a:rPr>
                        <a:t>€ </a:t>
                      </a:r>
                      <a:r>
                        <a:rPr lang="it-IT" sz="1200" dirty="0">
                          <a:effectLst/>
                        </a:rPr>
                        <a:t>32.000,00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lnSpc>
                          <a:spcPct val="107000"/>
                        </a:lnSpc>
                        <a:spcAft>
                          <a:spcPts val="600"/>
                        </a:spcAft>
                      </a:pPr>
                      <a:r>
                        <a:rPr lang="it-IT" sz="1200" b="1" dirty="0">
                          <a:solidFill>
                            <a:schemeClr val="bg1"/>
                          </a:solidFill>
                          <a:latin typeface="Verdana" pitchFamily="34" charset="0"/>
                          <a:ea typeface="Verdana" pitchFamily="34" charset="0"/>
                          <a:cs typeface="Verdana" pitchFamily="34" charset="0"/>
                        </a:rPr>
                        <a:t>€ </a:t>
                      </a:r>
                      <a:r>
                        <a:rPr lang="it-IT" sz="1200" dirty="0">
                          <a:effectLst/>
                        </a:rPr>
                        <a:t>32.000,01 – </a:t>
                      </a:r>
                    </a:p>
                    <a:p>
                      <a:pPr algn="ctr">
                        <a:lnSpc>
                          <a:spcPct val="107000"/>
                        </a:lnSpc>
                        <a:spcAft>
                          <a:spcPts val="600"/>
                        </a:spcAft>
                      </a:pPr>
                      <a:r>
                        <a:rPr lang="it-IT" sz="1200" b="1" dirty="0">
                          <a:solidFill>
                            <a:schemeClr val="bg1"/>
                          </a:solidFill>
                          <a:latin typeface="Verdana" pitchFamily="34" charset="0"/>
                          <a:ea typeface="Verdana" pitchFamily="34" charset="0"/>
                          <a:cs typeface="Verdana" pitchFamily="34" charset="0"/>
                        </a:rPr>
                        <a:t>€ </a:t>
                      </a:r>
                      <a:r>
                        <a:rPr lang="it-IT" sz="1200" dirty="0">
                          <a:effectLst/>
                        </a:rPr>
                        <a:t>40.000,00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lnSpc>
                          <a:spcPct val="107000"/>
                        </a:lnSpc>
                        <a:spcAft>
                          <a:spcPts val="600"/>
                        </a:spcAft>
                      </a:pPr>
                      <a:r>
                        <a:rPr lang="it-IT" sz="1200" b="1" dirty="0">
                          <a:solidFill>
                            <a:schemeClr val="bg1"/>
                          </a:solidFill>
                          <a:latin typeface="Verdana" pitchFamily="34" charset="0"/>
                          <a:ea typeface="Verdana" pitchFamily="34" charset="0"/>
                          <a:cs typeface="Verdana" pitchFamily="34" charset="0"/>
                        </a:rPr>
                        <a:t>€ </a:t>
                      </a:r>
                      <a:r>
                        <a:rPr lang="it-IT" sz="1200" dirty="0">
                          <a:effectLst/>
                        </a:rPr>
                        <a:t>40.000,01 </a:t>
                      </a:r>
                    </a:p>
                    <a:p>
                      <a:pPr algn="ctr">
                        <a:lnSpc>
                          <a:spcPct val="107000"/>
                        </a:lnSpc>
                        <a:spcAft>
                          <a:spcPts val="600"/>
                        </a:spcAft>
                      </a:pPr>
                      <a:r>
                        <a:rPr lang="it-IT" sz="1200" dirty="0">
                          <a:effectLst/>
                        </a:rPr>
                        <a:t>e oltre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 xmlns:a16="http://schemas.microsoft.com/office/drawing/2014/main" val="2668876146"/>
                  </a:ext>
                </a:extLst>
              </a:tr>
              <a:tr h="875118">
                <a:tc>
                  <a:txBody>
                    <a:bodyPr/>
                    <a:lstStyle/>
                    <a:p>
                      <a:pPr algn="ctr">
                        <a:lnSpc>
                          <a:spcPct val="107000"/>
                        </a:lnSpc>
                        <a:spcAft>
                          <a:spcPts val="600"/>
                        </a:spcAft>
                      </a:pPr>
                      <a:r>
                        <a:rPr lang="it-IT" sz="1000" dirty="0">
                          <a:effectLst/>
                        </a:rPr>
                        <a:t>DISABILITA’ GRAVISSIMA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1.050,00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950,00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600"/>
                        </a:spcAft>
                      </a:pPr>
                      <a:r>
                        <a:rPr lang="it-IT" sz="1200" b="0" dirty="0">
                          <a:effectLst/>
                        </a:rPr>
                        <a:t> </a:t>
                      </a:r>
                    </a:p>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850,00 </a:t>
                      </a:r>
                    </a:p>
                    <a:p>
                      <a:pPr algn="ctr">
                        <a:lnSpc>
                          <a:spcPct val="107000"/>
                        </a:lnSpc>
                        <a:spcAft>
                          <a:spcPts val="600"/>
                        </a:spcAft>
                      </a:pPr>
                      <a:r>
                        <a:rPr lang="it-IT" sz="1200" b="0" dirty="0">
                          <a:effectLst/>
                        </a:rPr>
                        <a:t> </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750,00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650,00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600"/>
                        </a:spcAft>
                      </a:pPr>
                      <a:r>
                        <a:rPr lang="it-IT" sz="1200" b="0" dirty="0">
                          <a:effectLst/>
                        </a:rPr>
                        <a:t>  </a:t>
                      </a:r>
                      <a:r>
                        <a:rPr lang="it-IT" sz="1200" b="0" dirty="0">
                          <a:solidFill>
                            <a:schemeClr val="tx1"/>
                          </a:solidFill>
                          <a:latin typeface="Verdana" pitchFamily="34" charset="0"/>
                          <a:ea typeface="Verdana" pitchFamily="34" charset="0"/>
                          <a:cs typeface="Verdana" pitchFamily="34" charset="0"/>
                        </a:rPr>
                        <a:t>€ </a:t>
                      </a:r>
                      <a:r>
                        <a:rPr lang="it-IT" sz="1200" b="0" dirty="0">
                          <a:effectLst/>
                        </a:rPr>
                        <a:t>550,00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31238214"/>
                  </a:ext>
                </a:extLst>
              </a:tr>
              <a:tr h="750073">
                <a:tc>
                  <a:txBody>
                    <a:bodyPr/>
                    <a:lstStyle/>
                    <a:p>
                      <a:pPr algn="ctr">
                        <a:lnSpc>
                          <a:spcPct val="107000"/>
                        </a:lnSpc>
                        <a:spcAft>
                          <a:spcPts val="600"/>
                        </a:spcAft>
                      </a:pPr>
                      <a:r>
                        <a:rPr lang="it-IT" sz="1000" dirty="0">
                          <a:effectLst/>
                        </a:rPr>
                        <a:t>DISABILITA’ GRAVE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700,00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2FF"/>
                    </a:solidFill>
                  </a:tcPr>
                </a:tc>
                <a:tc>
                  <a:txBody>
                    <a:bodyPr/>
                    <a:lstStyle/>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600,00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2FF"/>
                    </a:solidFill>
                  </a:tcPr>
                </a:tc>
                <a:tc>
                  <a:txBody>
                    <a:bodyPr/>
                    <a:lstStyle/>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500,00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2FF"/>
                    </a:solidFill>
                  </a:tcPr>
                </a:tc>
                <a:tc>
                  <a:txBody>
                    <a:bodyPr/>
                    <a:lstStyle/>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300,00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2FF"/>
                    </a:solidFill>
                  </a:tcPr>
                </a:tc>
                <a:tc>
                  <a:txBody>
                    <a:bodyPr/>
                    <a:lstStyle/>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100,00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2FF"/>
                    </a:solidFill>
                  </a:tcPr>
                </a:tc>
                <a:tc>
                  <a:txBody>
                    <a:bodyPr/>
                    <a:lstStyle/>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50,00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2FF"/>
                    </a:solidFill>
                  </a:tcPr>
                </a:tc>
                <a:extLst>
                  <a:ext uri="{0D108BD9-81ED-4DB2-BD59-A6C34878D82A}">
                    <a16:rowId xmlns="" xmlns:a16="http://schemas.microsoft.com/office/drawing/2014/main" val="431918045"/>
                  </a:ext>
                </a:extLst>
              </a:tr>
              <a:tr h="750073">
                <a:tc>
                  <a:txBody>
                    <a:bodyPr/>
                    <a:lstStyle/>
                    <a:p>
                      <a:pPr algn="ctr">
                        <a:lnSpc>
                          <a:spcPct val="107000"/>
                        </a:lnSpc>
                        <a:spcAft>
                          <a:spcPts val="600"/>
                        </a:spcAft>
                      </a:pPr>
                      <a:r>
                        <a:rPr lang="it-IT" sz="1000" dirty="0">
                          <a:effectLst/>
                        </a:rPr>
                        <a:t>DISABILITA’ MEDIA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500,00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400,00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300,00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100,00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600"/>
                        </a:spcAft>
                      </a:pPr>
                      <a:r>
                        <a:rPr lang="it-IT" sz="1200" b="0" dirty="0">
                          <a:solidFill>
                            <a:schemeClr val="tx1"/>
                          </a:solidFill>
                          <a:latin typeface="Verdana" pitchFamily="34" charset="0"/>
                          <a:ea typeface="Verdana" pitchFamily="34" charset="0"/>
                          <a:cs typeface="Verdana" pitchFamily="34" charset="0"/>
                        </a:rPr>
                        <a:t>€ </a:t>
                      </a:r>
                      <a:r>
                        <a:rPr lang="it-IT" sz="1200" b="0" dirty="0">
                          <a:effectLst/>
                        </a:rPr>
                        <a:t>0</a:t>
                      </a:r>
                      <a:endParaRPr lang="it-IT"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33140992"/>
                  </a:ext>
                </a:extLst>
              </a:tr>
            </a:tbl>
          </a:graphicData>
        </a:graphic>
      </p:graphicFrame>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917" y="136478"/>
            <a:ext cx="362974" cy="362974"/>
          </a:xfrm>
          <a:prstGeom prst="rect">
            <a:avLst/>
          </a:prstGeom>
        </p:spPr>
      </p:pic>
    </p:spTree>
    <p:extLst>
      <p:ext uri="{BB962C8B-B14F-4D97-AF65-F5344CB8AC3E}">
        <p14:creationId xmlns:p14="http://schemas.microsoft.com/office/powerpoint/2010/main" val="280988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6"/>
          <p:cNvSpPr>
            <a:spLocks noChangeArrowheads="1"/>
          </p:cNvSpPr>
          <p:nvPr/>
        </p:nvSpPr>
        <p:spPr bwMode="auto">
          <a:xfrm>
            <a:off x="267286" y="1842868"/>
            <a:ext cx="11608739" cy="4262509"/>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algn="just"/>
            <a:endParaRPr lang="it-IT" sz="1800" dirty="0">
              <a:solidFill>
                <a:srgbClr val="0070C0"/>
              </a:solidFill>
            </a:endParaRPr>
          </a:p>
        </p:txBody>
      </p:sp>
      <p:sp>
        <p:nvSpPr>
          <p:cNvPr id="3" name="Rectangle 4"/>
          <p:cNvSpPr>
            <a:spLocks noChangeArrowheads="1"/>
          </p:cNvSpPr>
          <p:nvPr/>
        </p:nvSpPr>
        <p:spPr bwMode="auto">
          <a:xfrm>
            <a:off x="1782764" y="115889"/>
            <a:ext cx="971255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endParaRPr lang="it-IT" sz="2000" dirty="0">
              <a:solidFill>
                <a:srgbClr val="189BEB"/>
              </a:solidFill>
            </a:endParaRP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sp>
        <p:nvSpPr>
          <p:cNvPr id="7" name="Rettangolo arrotondato 6"/>
          <p:cNvSpPr>
            <a:spLocks noChangeArrowheads="1"/>
          </p:cNvSpPr>
          <p:nvPr/>
        </p:nvSpPr>
        <p:spPr bwMode="auto">
          <a:xfrm>
            <a:off x="267285" y="711877"/>
            <a:ext cx="11608739" cy="919975"/>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algn="just"/>
            <a:r>
              <a:rPr lang="it-IT" sz="2000" i="1" dirty="0">
                <a:solidFill>
                  <a:srgbClr val="003366"/>
                </a:solidFill>
                <a:latin typeface="Calibri" pitchFamily="34" charset="0"/>
              </a:rPr>
              <a:t>Il contributo sarà riconosciuto al netto di eventuali indennità percepite, perché viene erogato con l’obiettivo di integrare l’importo di queste ultime, in ragione del grado di disabilità e della situazione reddituale</a:t>
            </a:r>
            <a:r>
              <a:rPr lang="it-IT" sz="2000" dirty="0">
                <a:solidFill>
                  <a:srgbClr val="0070C0"/>
                </a:solidFill>
              </a:rPr>
              <a:t>.</a:t>
            </a:r>
          </a:p>
        </p:txBody>
      </p:sp>
      <p:sp>
        <p:nvSpPr>
          <p:cNvPr id="8" name="Rettangolo 7"/>
          <p:cNvSpPr/>
          <p:nvPr/>
        </p:nvSpPr>
        <p:spPr>
          <a:xfrm>
            <a:off x="495642" y="2211796"/>
            <a:ext cx="11194610" cy="3797706"/>
          </a:xfrm>
          <a:prstGeom prst="rect">
            <a:avLst/>
          </a:prstGeom>
        </p:spPr>
        <p:txBody>
          <a:bodyPr wrap="square">
            <a:spAutoFit/>
          </a:bodyPr>
          <a:lstStyle/>
          <a:p>
            <a:pPr marR="157480" lvl="0" algn="just">
              <a:lnSpc>
                <a:spcPct val="115000"/>
              </a:lnSpc>
              <a:spcBef>
                <a:spcPts val="600"/>
              </a:spcBef>
              <a:spcAft>
                <a:spcPts val="0"/>
              </a:spcAft>
            </a:pPr>
            <a:r>
              <a:rPr lang="it-IT" i="1" dirty="0">
                <a:solidFill>
                  <a:srgbClr val="003366"/>
                </a:solidFill>
                <a:latin typeface="Calibri" pitchFamily="34" charset="0"/>
                <a:ea typeface="MS PGothic" pitchFamily="34" charset="-128"/>
              </a:rPr>
              <a:t>Eventuali indennità: </a:t>
            </a:r>
          </a:p>
          <a:p>
            <a:pPr marL="342900" marR="157480" lvl="0" indent="-342900" algn="just">
              <a:lnSpc>
                <a:spcPct val="115000"/>
              </a:lnSpc>
              <a:spcBef>
                <a:spcPts val="600"/>
              </a:spcBef>
              <a:spcAft>
                <a:spcPts val="0"/>
              </a:spcAft>
              <a:buFont typeface="+mj-lt"/>
              <a:buAutoNum type="alphaLcParenR"/>
            </a:pPr>
            <a:r>
              <a:rPr lang="it-IT" i="1" dirty="0">
                <a:solidFill>
                  <a:srgbClr val="003366"/>
                </a:solidFill>
                <a:latin typeface="Calibri" pitchFamily="34" charset="0"/>
                <a:ea typeface="MS PGothic" pitchFamily="34" charset="-128"/>
              </a:rPr>
              <a:t>indennità di accompagnamento agli invalidi civili, totalmente inabili di cui alle leggi 11 febbraio 1980, n. 18 e </a:t>
            </a:r>
            <a:r>
              <a:rPr lang="it-IT" i="1" dirty="0" err="1">
                <a:solidFill>
                  <a:srgbClr val="003366"/>
                </a:solidFill>
                <a:latin typeface="Calibri" pitchFamily="34" charset="0"/>
                <a:ea typeface="MS PGothic" pitchFamily="34" charset="-128"/>
              </a:rPr>
              <a:t>smi</a:t>
            </a:r>
            <a:r>
              <a:rPr lang="it-IT" i="1" dirty="0">
                <a:solidFill>
                  <a:srgbClr val="003366"/>
                </a:solidFill>
                <a:latin typeface="Calibri" pitchFamily="34" charset="0"/>
                <a:ea typeface="MS PGothic" pitchFamily="34" charset="-128"/>
              </a:rPr>
              <a:t>, 21 novembre 1988, n. 508 (Euro 515,43) ;</a:t>
            </a:r>
          </a:p>
          <a:p>
            <a:pPr marL="342900" marR="157480" lvl="0" indent="-342900" algn="just">
              <a:lnSpc>
                <a:spcPct val="115000"/>
              </a:lnSpc>
              <a:spcBef>
                <a:spcPts val="600"/>
              </a:spcBef>
              <a:spcAft>
                <a:spcPts val="0"/>
              </a:spcAft>
              <a:buFont typeface="+mj-lt"/>
              <a:buAutoNum type="alphaLcParenR"/>
            </a:pPr>
            <a:r>
              <a:rPr lang="it-IT" i="1" dirty="0">
                <a:solidFill>
                  <a:srgbClr val="003366"/>
                </a:solidFill>
                <a:latin typeface="Calibri" pitchFamily="34" charset="0"/>
                <a:ea typeface="MS PGothic" pitchFamily="34" charset="-128"/>
              </a:rPr>
              <a:t>indennità di frequenza per i minori invalidi di cui alla legge 11 ottobre 1990, n. 289 ( Euro 279,47);</a:t>
            </a:r>
          </a:p>
          <a:p>
            <a:pPr marL="342900" marR="157480" lvl="0" indent="-342900" algn="just">
              <a:lnSpc>
                <a:spcPct val="115000"/>
              </a:lnSpc>
              <a:spcBef>
                <a:spcPts val="600"/>
              </a:spcBef>
              <a:spcAft>
                <a:spcPts val="0"/>
              </a:spcAft>
              <a:buFont typeface="+mj-lt"/>
              <a:buAutoNum type="alphaLcParenR"/>
            </a:pPr>
            <a:r>
              <a:rPr lang="it-IT" i="1" dirty="0">
                <a:solidFill>
                  <a:srgbClr val="003366"/>
                </a:solidFill>
                <a:latin typeface="Calibri" pitchFamily="34" charset="0"/>
                <a:ea typeface="MS PGothic" pitchFamily="34" charset="-128"/>
              </a:rPr>
              <a:t>indennità di accompagnamento ai ciechi assoluti di cui alla legge 28 marzo 1968, n. 406 e </a:t>
            </a:r>
            <a:r>
              <a:rPr lang="it-IT" i="1" dirty="0" err="1">
                <a:solidFill>
                  <a:srgbClr val="003366"/>
                </a:solidFill>
                <a:latin typeface="Calibri" pitchFamily="34" charset="0"/>
                <a:ea typeface="MS PGothic" pitchFamily="34" charset="-128"/>
              </a:rPr>
              <a:t>smi</a:t>
            </a:r>
            <a:r>
              <a:rPr lang="it-IT" i="1" dirty="0">
                <a:solidFill>
                  <a:srgbClr val="003366"/>
                </a:solidFill>
                <a:latin typeface="Calibri" pitchFamily="34" charset="0"/>
                <a:ea typeface="MS PGothic" pitchFamily="34" charset="-128"/>
              </a:rPr>
              <a:t> (Euro 911,53);</a:t>
            </a:r>
          </a:p>
          <a:p>
            <a:pPr marL="342900" marR="157480" lvl="0" indent="-342900" algn="just">
              <a:lnSpc>
                <a:spcPct val="115000"/>
              </a:lnSpc>
              <a:spcBef>
                <a:spcPts val="600"/>
              </a:spcBef>
              <a:spcAft>
                <a:spcPts val="0"/>
              </a:spcAft>
              <a:buFont typeface="+mj-lt"/>
              <a:buAutoNum type="alphaLcParenR"/>
            </a:pPr>
            <a:r>
              <a:rPr lang="it-IT" i="1" dirty="0">
                <a:solidFill>
                  <a:srgbClr val="003366"/>
                </a:solidFill>
                <a:latin typeface="Calibri" pitchFamily="34" charset="0"/>
                <a:ea typeface="MS PGothic" pitchFamily="34" charset="-128"/>
              </a:rPr>
              <a:t>indennità di comunicazione in favore dei sordi, di cui alla legge 21 novembre 1988, n. 508 (Euro 255,79);</a:t>
            </a:r>
          </a:p>
          <a:p>
            <a:pPr marL="342900" marR="157480" lvl="0" indent="-342900" algn="just">
              <a:lnSpc>
                <a:spcPct val="115000"/>
              </a:lnSpc>
              <a:spcBef>
                <a:spcPts val="600"/>
              </a:spcBef>
              <a:spcAft>
                <a:spcPts val="0"/>
              </a:spcAft>
              <a:buFont typeface="+mj-lt"/>
              <a:buAutoNum type="alphaLcParenR"/>
            </a:pPr>
            <a:r>
              <a:rPr lang="it-IT" i="1" dirty="0">
                <a:solidFill>
                  <a:srgbClr val="003366"/>
                </a:solidFill>
                <a:latin typeface="Calibri" pitchFamily="34" charset="0"/>
                <a:ea typeface="MS PGothic" pitchFamily="34" charset="-128"/>
              </a:rPr>
              <a:t>indennità speciale ciechi </a:t>
            </a:r>
            <a:r>
              <a:rPr lang="it-IT" i="1" dirty="0" err="1">
                <a:solidFill>
                  <a:srgbClr val="003366"/>
                </a:solidFill>
                <a:latin typeface="Calibri" pitchFamily="34" charset="0"/>
                <a:ea typeface="MS PGothic" pitchFamily="34" charset="-128"/>
              </a:rPr>
              <a:t>ventesimisti</a:t>
            </a:r>
            <a:r>
              <a:rPr lang="it-IT" i="1" dirty="0">
                <a:solidFill>
                  <a:srgbClr val="003366"/>
                </a:solidFill>
                <a:latin typeface="Calibri" pitchFamily="34" charset="0"/>
                <a:ea typeface="MS PGothic" pitchFamily="34" charset="-128"/>
              </a:rPr>
              <a:t>, di cui alla legge 21 novembre 1988, n. 508 (Euro 208,83);</a:t>
            </a:r>
          </a:p>
          <a:p>
            <a:pPr marL="342900" marR="157480" lvl="0" indent="-342900" algn="just">
              <a:lnSpc>
                <a:spcPct val="115000"/>
              </a:lnSpc>
              <a:spcBef>
                <a:spcPts val="600"/>
              </a:spcBef>
              <a:spcAft>
                <a:spcPts val="0"/>
              </a:spcAft>
              <a:buFont typeface="+mj-lt"/>
              <a:buAutoNum type="alphaLcParenR"/>
            </a:pPr>
            <a:r>
              <a:rPr lang="it-IT" i="1" dirty="0">
                <a:solidFill>
                  <a:srgbClr val="003366"/>
                </a:solidFill>
                <a:latin typeface="Calibri" pitchFamily="34" charset="0"/>
                <a:ea typeface="MS PGothic" pitchFamily="34" charset="-128"/>
              </a:rPr>
              <a:t>assegno INAIL per l'assistenza personale continuativa di cui al </a:t>
            </a:r>
            <a:r>
              <a:rPr lang="it-IT" i="1" dirty="0" err="1">
                <a:solidFill>
                  <a:srgbClr val="003366"/>
                </a:solidFill>
                <a:latin typeface="Calibri" pitchFamily="34" charset="0"/>
                <a:ea typeface="MS PGothic" pitchFamily="34" charset="-128"/>
              </a:rPr>
              <a:t>d.P.R.</a:t>
            </a:r>
            <a:r>
              <a:rPr lang="it-IT" i="1" dirty="0">
                <a:solidFill>
                  <a:srgbClr val="003366"/>
                </a:solidFill>
                <a:latin typeface="Calibri" pitchFamily="34" charset="0"/>
                <a:ea typeface="MS PGothic" pitchFamily="34" charset="-128"/>
              </a:rPr>
              <a:t> n.1124/1965 (Euro 533,22);</a:t>
            </a:r>
          </a:p>
          <a:p>
            <a:pPr marL="342900" marR="157480" lvl="0" indent="-342900" algn="just">
              <a:lnSpc>
                <a:spcPct val="115000"/>
              </a:lnSpc>
              <a:spcBef>
                <a:spcPts val="600"/>
              </a:spcBef>
              <a:spcAft>
                <a:spcPts val="0"/>
              </a:spcAft>
              <a:buFont typeface="+mj-lt"/>
              <a:buAutoNum type="alphaLcParenR"/>
            </a:pPr>
            <a:r>
              <a:rPr lang="it-IT" i="1" dirty="0">
                <a:solidFill>
                  <a:srgbClr val="003366"/>
                </a:solidFill>
                <a:latin typeface="Calibri" pitchFamily="34" charset="0"/>
                <a:ea typeface="MS PGothic" pitchFamily="34" charset="-128"/>
              </a:rPr>
              <a:t>assegni di cura ed ogni altra provvidenza economica a supporto della condizione di non autosufficienza, erogate sulla base di altre disposizioni di legge o provvedimenti locali</a:t>
            </a:r>
          </a:p>
        </p:txBody>
      </p:sp>
    </p:spTree>
    <p:extLst>
      <p:ext uri="{BB962C8B-B14F-4D97-AF65-F5344CB8AC3E}">
        <p14:creationId xmlns:p14="http://schemas.microsoft.com/office/powerpoint/2010/main" val="732964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89"/>
            <a:ext cx="971255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lvl="0" eaLnBrk="0" fontAlgn="base" hangingPunct="0">
              <a:spcBef>
                <a:spcPct val="50000"/>
              </a:spcBef>
              <a:spcAft>
                <a:spcPct val="0"/>
              </a:spcAft>
              <a:buClr>
                <a:srgbClr val="CC0000"/>
              </a:buClr>
            </a:pPr>
            <a:r>
              <a:rPr lang="it-IT" sz="2000" b="1" dirty="0">
                <a:solidFill>
                  <a:srgbClr val="189BEB"/>
                </a:solidFill>
              </a:rPr>
              <a:t>d) Semplificazione della procedura</a:t>
            </a:r>
            <a:endParaRPr lang="it-IT" sz="2000" dirty="0">
              <a:solidFill>
                <a:srgbClr val="189BEB"/>
              </a:solidFill>
            </a:endParaRPr>
          </a:p>
          <a:p>
            <a:pPr eaLnBrk="0" fontAlgn="base" hangingPunct="0">
              <a:spcBef>
                <a:spcPct val="50000"/>
              </a:spcBef>
              <a:spcAft>
                <a:spcPct val="0"/>
              </a:spcAft>
              <a:buClr>
                <a:srgbClr val="CC0000"/>
              </a:buClr>
            </a:pPr>
            <a:endParaRPr lang="it-IT" sz="2000" dirty="0"/>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sp>
        <p:nvSpPr>
          <p:cNvPr id="4" name="Rettangolo arrotondato 3"/>
          <p:cNvSpPr>
            <a:spLocks noChangeArrowheads="1"/>
          </p:cNvSpPr>
          <p:nvPr/>
        </p:nvSpPr>
        <p:spPr bwMode="auto">
          <a:xfrm>
            <a:off x="259200" y="745200"/>
            <a:ext cx="11526400" cy="3334431"/>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lvl="0"/>
            <a:r>
              <a:rPr lang="it-IT" altLang="it-IT" sz="2400" b="1" i="1" dirty="0">
                <a:solidFill>
                  <a:srgbClr val="003366"/>
                </a:solidFill>
                <a:latin typeface="Calibri" pitchFamily="34" charset="0"/>
              </a:rPr>
              <a:t>Novità per l’utente</a:t>
            </a:r>
          </a:p>
          <a:p>
            <a:pPr lvl="0"/>
            <a:endParaRPr lang="it-IT" altLang="it-IT" sz="1200" i="1" dirty="0">
              <a:solidFill>
                <a:srgbClr val="003366"/>
              </a:solidFill>
              <a:latin typeface="Calibri" pitchFamily="34" charset="0"/>
            </a:endParaRPr>
          </a:p>
          <a:p>
            <a:pPr marL="685800">
              <a:buFont typeface="Wingdings" panose="05000000000000000000" pitchFamily="2" charset="2"/>
              <a:buChar char="Ø"/>
            </a:pPr>
            <a:r>
              <a:rPr lang="it-IT" altLang="it-IT" sz="2200" i="1" dirty="0">
                <a:solidFill>
                  <a:srgbClr val="003366"/>
                </a:solidFill>
                <a:latin typeface="Calibri" pitchFamily="34" charset="0"/>
              </a:rPr>
              <a:t>Domanda on line semplificata </a:t>
            </a:r>
          </a:p>
          <a:p>
            <a:pPr marL="685800">
              <a:buFont typeface="Wingdings" panose="05000000000000000000" pitchFamily="2" charset="2"/>
              <a:buChar char="Ø"/>
            </a:pPr>
            <a:r>
              <a:rPr lang="it-IT" altLang="it-IT" sz="2200" i="1" dirty="0">
                <a:solidFill>
                  <a:srgbClr val="003366"/>
                </a:solidFill>
                <a:latin typeface="Calibri" pitchFamily="34" charset="0"/>
              </a:rPr>
              <a:t>Finestre di supporto per la scelta delle opzioni corrette</a:t>
            </a:r>
          </a:p>
          <a:p>
            <a:pPr marL="685800">
              <a:buFont typeface="Wingdings" panose="05000000000000000000" pitchFamily="2" charset="2"/>
              <a:buChar char="Ø"/>
            </a:pPr>
            <a:r>
              <a:rPr lang="it-IT" altLang="it-IT" sz="2200" i="1" dirty="0">
                <a:solidFill>
                  <a:srgbClr val="003366"/>
                </a:solidFill>
                <a:latin typeface="Calibri" pitchFamily="34" charset="0"/>
              </a:rPr>
              <a:t>Dopo il collocamento in graduatoria in posizione utile, dichiarazione contratto di lavoro domestico una sola volta per l’intera durata del Progetto (esclusione quindi degli inserimenti mensili dei voucher previsti in HCP 2014) </a:t>
            </a:r>
          </a:p>
          <a:p>
            <a:pPr marL="685800">
              <a:buFont typeface="Wingdings" panose="05000000000000000000" pitchFamily="2" charset="2"/>
              <a:buChar char="Ø"/>
            </a:pPr>
            <a:r>
              <a:rPr lang="it-IT" altLang="it-IT" sz="2200" i="1" dirty="0">
                <a:solidFill>
                  <a:srgbClr val="003366"/>
                </a:solidFill>
                <a:latin typeface="Calibri" pitchFamily="34" charset="0"/>
              </a:rPr>
              <a:t>Precompilazione automatica dei dati estratti dalla procedura lavoratori domestici, che registra i rapporti di lavoro regolari, con conseguente eliminazione della possibilità di errore</a:t>
            </a:r>
          </a:p>
        </p:txBody>
      </p:sp>
      <p:sp>
        <p:nvSpPr>
          <p:cNvPr id="5" name="Rettangolo arrotondato 4"/>
          <p:cNvSpPr>
            <a:spLocks noChangeArrowheads="1"/>
          </p:cNvSpPr>
          <p:nvPr/>
        </p:nvSpPr>
        <p:spPr bwMode="auto">
          <a:xfrm>
            <a:off x="259200" y="4262512"/>
            <a:ext cx="11526400" cy="1786595"/>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lvl="0"/>
            <a:r>
              <a:rPr lang="it-IT" altLang="it-IT" sz="2400" b="1" i="1" dirty="0">
                <a:solidFill>
                  <a:srgbClr val="003366"/>
                </a:solidFill>
                <a:latin typeface="Calibri" pitchFamily="34" charset="0"/>
              </a:rPr>
              <a:t>  Innovazioni tecniche</a:t>
            </a:r>
          </a:p>
          <a:p>
            <a:pPr lvl="1"/>
            <a:r>
              <a:rPr lang="it-IT" altLang="it-IT" sz="2200" i="1" dirty="0">
                <a:solidFill>
                  <a:srgbClr val="003366"/>
                </a:solidFill>
                <a:latin typeface="Calibri" pitchFamily="34" charset="0"/>
              </a:rPr>
              <a:t>Automazione </a:t>
            </a:r>
          </a:p>
          <a:p>
            <a:pPr marL="800100" lvl="1" indent="-342900">
              <a:buFont typeface="Wingdings" panose="05000000000000000000" pitchFamily="2" charset="2"/>
              <a:buChar char="Ø"/>
            </a:pPr>
            <a:r>
              <a:rPr lang="it-IT" altLang="it-IT" sz="2200" i="1" dirty="0">
                <a:solidFill>
                  <a:srgbClr val="003366"/>
                </a:solidFill>
                <a:latin typeface="Calibri" pitchFamily="34" charset="0"/>
              </a:rPr>
              <a:t>Dell’istruttoria  </a:t>
            </a:r>
          </a:p>
          <a:p>
            <a:pPr marL="800100" lvl="1" indent="-342900">
              <a:buFont typeface="Wingdings" panose="05000000000000000000" pitchFamily="2" charset="2"/>
              <a:buChar char="Ø"/>
            </a:pPr>
            <a:r>
              <a:rPr lang="it-IT" altLang="it-IT" sz="2200" i="1" dirty="0">
                <a:solidFill>
                  <a:srgbClr val="003366"/>
                </a:solidFill>
                <a:latin typeface="Calibri" pitchFamily="34" charset="0"/>
              </a:rPr>
              <a:t>Dei controlli concomitanti e successivi </a:t>
            </a:r>
          </a:p>
          <a:p>
            <a:pPr marL="800100" lvl="1" indent="-342900">
              <a:buFont typeface="Wingdings" panose="05000000000000000000" pitchFamily="2" charset="2"/>
              <a:buChar char="Ø"/>
            </a:pPr>
            <a:r>
              <a:rPr lang="it-IT" altLang="it-IT" sz="2200" i="1" dirty="0">
                <a:solidFill>
                  <a:srgbClr val="003366"/>
                </a:solidFill>
                <a:latin typeface="Calibri" pitchFamily="34" charset="0"/>
              </a:rPr>
              <a:t>Delle scritture contabili e dei pagamenti </a:t>
            </a: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917" y="136478"/>
            <a:ext cx="362974" cy="362974"/>
          </a:xfrm>
          <a:prstGeom prst="rect">
            <a:avLst/>
          </a:prstGeom>
        </p:spPr>
      </p:pic>
    </p:spTree>
    <p:extLst>
      <p:ext uri="{BB962C8B-B14F-4D97-AF65-F5344CB8AC3E}">
        <p14:creationId xmlns:p14="http://schemas.microsoft.com/office/powerpoint/2010/main" val="42755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90"/>
            <a:ext cx="7843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dirty="0">
                <a:solidFill>
                  <a:srgbClr val="002060"/>
                </a:solidFill>
              </a:rPr>
              <a:t>  </a:t>
            </a:r>
            <a:endParaRPr lang="it-IT" sz="2000" dirty="0">
              <a:solidFill>
                <a:srgbClr val="002060"/>
              </a:solidFill>
            </a:endParaRP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p:txBody>
      </p:sp>
      <p:sp>
        <p:nvSpPr>
          <p:cNvPr id="4" name="Rettangolo arrotondato 3"/>
          <p:cNvSpPr>
            <a:spLocks noChangeArrowheads="1"/>
          </p:cNvSpPr>
          <p:nvPr/>
        </p:nvSpPr>
        <p:spPr bwMode="auto">
          <a:xfrm>
            <a:off x="259200" y="745200"/>
            <a:ext cx="7379557" cy="2490369"/>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algn="just"/>
            <a:r>
              <a:rPr lang="it-IT" altLang="it-IT" sz="2400" i="1" dirty="0">
                <a:solidFill>
                  <a:srgbClr val="003366"/>
                </a:solidFill>
                <a:latin typeface="Calibri" pitchFamily="34" charset="0"/>
              </a:rPr>
              <a:t>Agli utenti residenti nel territorio di competenza degli Enti pubblici che si convenzioneranno con </a:t>
            </a:r>
            <a:r>
              <a:rPr lang="it-IT" altLang="it-IT" sz="2400" i="1" dirty="0">
                <a:solidFill>
                  <a:schemeClr val="tx1"/>
                </a:solidFill>
                <a:latin typeface="Calibri" pitchFamily="34" charset="0"/>
              </a:rPr>
              <a:t>l’</a:t>
            </a:r>
            <a:r>
              <a:rPr lang="it-IT" altLang="it-IT" sz="2400" i="1" dirty="0">
                <a:solidFill>
                  <a:srgbClr val="003366"/>
                </a:solidFill>
                <a:latin typeface="Calibri" pitchFamily="34" charset="0"/>
              </a:rPr>
              <a:t>Istituto saranno erogate le </a:t>
            </a:r>
            <a:r>
              <a:rPr lang="it-IT" altLang="it-IT" sz="2400" b="1" i="1" dirty="0">
                <a:solidFill>
                  <a:srgbClr val="003366"/>
                </a:solidFill>
                <a:latin typeface="Calibri" pitchFamily="34" charset="0"/>
              </a:rPr>
              <a:t>prestazioni integrative </a:t>
            </a:r>
            <a:r>
              <a:rPr lang="it-IT" altLang="it-IT" sz="2400" i="1" dirty="0">
                <a:solidFill>
                  <a:srgbClr val="003366"/>
                </a:solidFill>
                <a:latin typeface="Calibri" pitchFamily="34" charset="0"/>
              </a:rPr>
              <a:t>ovvero servizi socio assistenziali a supporto del percorso assistenziale del beneficiario </a:t>
            </a:r>
          </a:p>
        </p:txBody>
      </p:sp>
      <p:sp>
        <p:nvSpPr>
          <p:cNvPr id="5" name="Rettangolo arrotondato 4"/>
          <p:cNvSpPr>
            <a:spLocks noChangeArrowheads="1"/>
          </p:cNvSpPr>
          <p:nvPr/>
        </p:nvSpPr>
        <p:spPr bwMode="auto">
          <a:xfrm>
            <a:off x="259200" y="3742005"/>
            <a:ext cx="7379557" cy="2321168"/>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algn="just"/>
            <a:r>
              <a:rPr lang="it-IT" altLang="it-IT" sz="2400" i="1" dirty="0">
                <a:solidFill>
                  <a:srgbClr val="003366"/>
                </a:solidFill>
                <a:latin typeface="Calibri" pitchFamily="34" charset="0"/>
              </a:rPr>
              <a:t>Agli utenti residenti in </a:t>
            </a:r>
            <a:r>
              <a:rPr lang="it-IT" altLang="it-IT" sz="2400" i="1" dirty="0" smtClean="0">
                <a:solidFill>
                  <a:srgbClr val="003366"/>
                </a:solidFill>
                <a:latin typeface="Calibri" pitchFamily="34" charset="0"/>
              </a:rPr>
              <a:t>zone </a:t>
            </a:r>
            <a:r>
              <a:rPr lang="it-IT" altLang="it-IT" sz="2400" i="1" dirty="0">
                <a:solidFill>
                  <a:srgbClr val="003366"/>
                </a:solidFill>
                <a:latin typeface="Calibri" pitchFamily="34" charset="0"/>
              </a:rPr>
              <a:t>prive di Enti </a:t>
            </a:r>
            <a:r>
              <a:rPr lang="it-IT" altLang="it-IT" sz="2400" i="1" dirty="0" smtClean="0">
                <a:solidFill>
                  <a:srgbClr val="003366"/>
                </a:solidFill>
                <a:latin typeface="Calibri" pitchFamily="34" charset="0"/>
              </a:rPr>
              <a:t>convenzionati </a:t>
            </a:r>
            <a:r>
              <a:rPr lang="it-IT" altLang="it-IT" sz="2400" i="1" dirty="0">
                <a:solidFill>
                  <a:srgbClr val="003366"/>
                </a:solidFill>
                <a:latin typeface="Calibri" pitchFamily="34" charset="0"/>
              </a:rPr>
              <a:t>sarà riconosciuto un incremento del 10% del tetto massimo di prestazioni prevalenti erogabili </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2423" y="1054688"/>
            <a:ext cx="2268353" cy="1871391"/>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894" y="3992951"/>
            <a:ext cx="2463409" cy="1819275"/>
          </a:xfrm>
          <a:prstGeom prst="rect">
            <a:avLst/>
          </a:prstGeom>
        </p:spPr>
      </p:pic>
      <p:sp>
        <p:nvSpPr>
          <p:cNvPr id="7" name="Titolo 6"/>
          <p:cNvSpPr>
            <a:spLocks noGrp="1"/>
          </p:cNvSpPr>
          <p:nvPr>
            <p:ph type="title"/>
          </p:nvPr>
        </p:nvSpPr>
        <p:spPr>
          <a:xfrm>
            <a:off x="4011084" y="115890"/>
            <a:ext cx="7236883" cy="369332"/>
          </a:xfrm>
        </p:spPr>
        <p:txBody>
          <a:bodyPr/>
          <a:lstStyle/>
          <a:p>
            <a:r>
              <a:rPr lang="it-IT" dirty="0">
                <a:solidFill>
                  <a:srgbClr val="002060"/>
                </a:solidFill>
              </a:rPr>
              <a:t>Le Prestazioni integrative </a:t>
            </a:r>
          </a:p>
        </p:txBody>
      </p:sp>
    </p:spTree>
    <p:extLst>
      <p:ext uri="{BB962C8B-B14F-4D97-AF65-F5344CB8AC3E}">
        <p14:creationId xmlns:p14="http://schemas.microsoft.com/office/powerpoint/2010/main" val="303665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90"/>
            <a:ext cx="7843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dirty="0">
                <a:solidFill>
                  <a:srgbClr val="0070C0"/>
                </a:solidFill>
              </a:rPr>
              <a:t>Il Welfare </a:t>
            </a: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p:txBody>
      </p:sp>
      <p:sp>
        <p:nvSpPr>
          <p:cNvPr id="4" name="Rettangolo arrotondato 3"/>
          <p:cNvSpPr>
            <a:spLocks noChangeArrowheads="1"/>
          </p:cNvSpPr>
          <p:nvPr/>
        </p:nvSpPr>
        <p:spPr bwMode="auto">
          <a:xfrm>
            <a:off x="259201" y="987552"/>
            <a:ext cx="11656134" cy="1207008"/>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endParaRPr lang="it-IT" sz="2400" i="1" dirty="0">
              <a:solidFill>
                <a:srgbClr val="003366"/>
              </a:solidFill>
              <a:latin typeface="Calibri" pitchFamily="34" charset="0"/>
            </a:endParaRPr>
          </a:p>
          <a:p>
            <a:endParaRPr lang="it-IT" sz="2400" i="1" dirty="0">
              <a:solidFill>
                <a:srgbClr val="003366"/>
              </a:solidFill>
              <a:latin typeface="Calibri" pitchFamily="34" charset="0"/>
            </a:endParaRPr>
          </a:p>
          <a:p>
            <a:endParaRPr lang="it-IT" sz="2400" i="1" dirty="0">
              <a:solidFill>
                <a:srgbClr val="003366"/>
              </a:solidFill>
              <a:latin typeface="Calibri" pitchFamily="34" charset="0"/>
            </a:endParaRPr>
          </a:p>
          <a:p>
            <a:r>
              <a:rPr lang="it-IT" sz="2200" i="1" dirty="0">
                <a:solidFill>
                  <a:srgbClr val="003366"/>
                </a:solidFill>
                <a:latin typeface="Calibri" pitchFamily="34" charset="0"/>
              </a:rPr>
              <a:t>Il progetto HCP 2017 rientra tra le prestazioni erogate dalla Gestione Unitaria Prestazioni Creditizie e </a:t>
            </a:r>
            <a:r>
              <a:rPr lang="it-IT" sz="2200" i="1" dirty="0" smtClean="0">
                <a:solidFill>
                  <a:srgbClr val="003366"/>
                </a:solidFill>
                <a:latin typeface="Calibri" pitchFamily="34" charset="0"/>
              </a:rPr>
              <a:t>Sociali, istituita </a:t>
            </a:r>
            <a:r>
              <a:rPr lang="it-IT" sz="2200" i="1" dirty="0">
                <a:solidFill>
                  <a:srgbClr val="003366"/>
                </a:solidFill>
                <a:latin typeface="Calibri" pitchFamily="34" charset="0"/>
              </a:rPr>
              <a:t>dalla L. 23 dicembre 1996, n. 662. </a:t>
            </a:r>
          </a:p>
          <a:p>
            <a:r>
              <a:rPr lang="it-IT" sz="2200" i="1" dirty="0">
                <a:solidFill>
                  <a:srgbClr val="003366"/>
                </a:solidFill>
                <a:latin typeface="Calibri" pitchFamily="34" charset="0"/>
              </a:rPr>
              <a:t>Con  DM 463/98 sono state individuate le prestazioni a carico della Gestione.</a:t>
            </a:r>
            <a:endParaRPr lang="it-IT" altLang="it-IT" sz="2200" i="1" dirty="0">
              <a:solidFill>
                <a:srgbClr val="003366"/>
              </a:solidFill>
              <a:latin typeface="Calibri" pitchFamily="34" charset="0"/>
            </a:endParaRPr>
          </a:p>
          <a:p>
            <a:pPr lvl="1"/>
            <a:endParaRPr lang="it-IT" altLang="it-IT" sz="2400" i="1" dirty="0">
              <a:solidFill>
                <a:srgbClr val="003366"/>
              </a:solidFill>
              <a:latin typeface="Calibri" pitchFamily="34" charset="0"/>
            </a:endParaRPr>
          </a:p>
          <a:p>
            <a:pPr lvl="0"/>
            <a:endParaRPr lang="it-IT" altLang="it-IT" sz="2400" i="1" dirty="0">
              <a:solidFill>
                <a:srgbClr val="003366"/>
              </a:solidFill>
              <a:latin typeface="Calibri" pitchFamily="34" charset="0"/>
            </a:endParaRPr>
          </a:p>
          <a:p>
            <a:pPr marL="0" lvl="1" algn="just" fontAlgn="base">
              <a:spcBef>
                <a:spcPct val="0"/>
              </a:spcBef>
              <a:spcAft>
                <a:spcPct val="0"/>
              </a:spcAft>
              <a:defRPr/>
            </a:pPr>
            <a:endParaRPr lang="it-IT" altLang="it-IT" sz="2400" i="1" dirty="0">
              <a:solidFill>
                <a:srgbClr val="003366"/>
              </a:solidFill>
              <a:latin typeface="Calibri" pitchFamily="34" charset="0"/>
            </a:endParaRPr>
          </a:p>
        </p:txBody>
      </p:sp>
      <p:sp>
        <p:nvSpPr>
          <p:cNvPr id="6" name="Rettangolo arrotondato 3"/>
          <p:cNvSpPr>
            <a:spLocks noChangeArrowheads="1"/>
          </p:cNvSpPr>
          <p:nvPr/>
        </p:nvSpPr>
        <p:spPr bwMode="auto">
          <a:xfrm>
            <a:off x="245660" y="2852382"/>
            <a:ext cx="11683321" cy="2115403"/>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r>
              <a:rPr lang="it-IT" sz="2400" b="1" i="1" dirty="0">
                <a:solidFill>
                  <a:srgbClr val="003366"/>
                </a:solidFill>
                <a:latin typeface="Calibri" pitchFamily="34" charset="0"/>
              </a:rPr>
              <a:t>La Gestione è alimentata: </a:t>
            </a:r>
          </a:p>
          <a:p>
            <a:pPr>
              <a:buFont typeface="Wingdings" panose="05000000000000000000" pitchFamily="2" charset="2"/>
              <a:buChar char="Ø"/>
            </a:pPr>
            <a:r>
              <a:rPr lang="it-IT" sz="2200" b="1" i="1" dirty="0">
                <a:solidFill>
                  <a:srgbClr val="003366"/>
                </a:solidFill>
                <a:latin typeface="Calibri" pitchFamily="34" charset="0"/>
              </a:rPr>
              <a:t>Dal prelievo obbligatorio dello 0,35 %, sulle retribuzioni del personale delle PA in servizio</a:t>
            </a:r>
          </a:p>
          <a:p>
            <a:pPr>
              <a:buFont typeface="Wingdings" panose="05000000000000000000" pitchFamily="2" charset="2"/>
              <a:buChar char="Ø"/>
            </a:pPr>
            <a:r>
              <a:rPr lang="it-IT" sz="2200" b="1" i="1" dirty="0">
                <a:solidFill>
                  <a:srgbClr val="003366"/>
                </a:solidFill>
                <a:latin typeface="Calibri" pitchFamily="34" charset="0"/>
              </a:rPr>
              <a:t>Dallo 0,15 %, versato su base volontaria dai pensionati </a:t>
            </a:r>
          </a:p>
          <a:p>
            <a:pPr>
              <a:buFont typeface="Wingdings" panose="05000000000000000000" pitchFamily="2" charset="2"/>
              <a:buChar char="Ø"/>
            </a:pPr>
            <a:r>
              <a:rPr lang="it-IT" sz="2200" b="1" i="1" dirty="0">
                <a:solidFill>
                  <a:srgbClr val="003366"/>
                </a:solidFill>
                <a:latin typeface="Calibri" pitchFamily="34" charset="0"/>
              </a:rPr>
              <a:t>Dagli interessi su prestiti e sui mutui concessi agli iscritti</a:t>
            </a:r>
          </a:p>
          <a:p>
            <a:pPr>
              <a:buFont typeface="Wingdings" panose="05000000000000000000" pitchFamily="2" charset="2"/>
              <a:buChar char="Ø"/>
            </a:pPr>
            <a:r>
              <a:rPr lang="it-IT" sz="2200" b="1" i="1" dirty="0">
                <a:solidFill>
                  <a:srgbClr val="003366"/>
                </a:solidFill>
                <a:latin typeface="Calibri" pitchFamily="34" charset="0"/>
              </a:rPr>
              <a:t>Dalle quote versate come compartecipazione alle spese a fronte di talune prestazioni ricevute</a:t>
            </a:r>
          </a:p>
        </p:txBody>
      </p:sp>
    </p:spTree>
    <p:extLst>
      <p:ext uri="{BB962C8B-B14F-4D97-AF65-F5344CB8AC3E}">
        <p14:creationId xmlns:p14="http://schemas.microsoft.com/office/powerpoint/2010/main" val="211727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7595" y="633046"/>
            <a:ext cx="5113455" cy="5598940"/>
          </a:xfrm>
          <a:prstGeom prst="rect">
            <a:avLst/>
          </a:prstGeom>
        </p:spPr>
      </p:pic>
      <p:sp>
        <p:nvSpPr>
          <p:cNvPr id="3" name="Rectangle 4"/>
          <p:cNvSpPr>
            <a:spLocks noChangeArrowheads="1"/>
          </p:cNvSpPr>
          <p:nvPr/>
        </p:nvSpPr>
        <p:spPr bwMode="auto">
          <a:xfrm>
            <a:off x="1782764" y="115889"/>
            <a:ext cx="971255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lvl="0" eaLnBrk="0" fontAlgn="base" hangingPunct="0">
              <a:spcBef>
                <a:spcPct val="50000"/>
              </a:spcBef>
              <a:spcAft>
                <a:spcPct val="0"/>
              </a:spcAft>
              <a:buClr>
                <a:srgbClr val="CC0000"/>
              </a:buClr>
            </a:pPr>
            <a:r>
              <a:rPr lang="it-IT" sz="2000" b="1" dirty="0">
                <a:solidFill>
                  <a:srgbClr val="189BEB"/>
                </a:solidFill>
              </a:rPr>
              <a:t>La PA come sistema integrato </a:t>
            </a:r>
          </a:p>
          <a:p>
            <a:pPr eaLnBrk="0" fontAlgn="base" hangingPunct="0">
              <a:spcBef>
                <a:spcPct val="50000"/>
              </a:spcBef>
              <a:spcAft>
                <a:spcPct val="0"/>
              </a:spcAft>
              <a:buClr>
                <a:srgbClr val="CC0000"/>
              </a:buClr>
            </a:pPr>
            <a:endParaRPr lang="it-IT" sz="2000" dirty="0"/>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sp>
        <p:nvSpPr>
          <p:cNvPr id="4" name="Rettangolo arrotondato 3"/>
          <p:cNvSpPr>
            <a:spLocks noChangeArrowheads="1"/>
          </p:cNvSpPr>
          <p:nvPr/>
        </p:nvSpPr>
        <p:spPr bwMode="auto">
          <a:xfrm>
            <a:off x="259199" y="2127895"/>
            <a:ext cx="4748899" cy="2462233"/>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0" indent="0"/>
            <a:r>
              <a:rPr lang="it-IT" sz="2200" i="1" dirty="0">
                <a:solidFill>
                  <a:srgbClr val="003366"/>
                </a:solidFill>
                <a:latin typeface="Calibri" pitchFamily="34" charset="0"/>
              </a:rPr>
              <a:t>l’INPS mira a favorire la creazione di una rete con il territorio, che prenda in carico la persona e ne soddisfi i suoi bisogni assistenziali   </a:t>
            </a:r>
          </a:p>
        </p:txBody>
      </p:sp>
    </p:spTree>
    <p:extLst>
      <p:ext uri="{BB962C8B-B14F-4D97-AF65-F5344CB8AC3E}">
        <p14:creationId xmlns:p14="http://schemas.microsoft.com/office/powerpoint/2010/main" val="418432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90"/>
            <a:ext cx="7843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endParaRPr lang="it-IT" sz="2000" b="1" dirty="0">
              <a:solidFill>
                <a:srgbClr val="FF0000"/>
              </a:solidFill>
            </a:endParaRP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p:txBody>
      </p:sp>
      <p:sp>
        <p:nvSpPr>
          <p:cNvPr id="4" name="Rettangolo arrotondato 3"/>
          <p:cNvSpPr>
            <a:spLocks noChangeArrowheads="1"/>
          </p:cNvSpPr>
          <p:nvPr/>
        </p:nvSpPr>
        <p:spPr bwMode="auto">
          <a:xfrm>
            <a:off x="259199" y="745202"/>
            <a:ext cx="11445121" cy="720742"/>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endParaRPr lang="it-IT" altLang="it-IT" sz="2400" b="1" i="1" dirty="0">
              <a:solidFill>
                <a:srgbClr val="003366"/>
              </a:solidFill>
              <a:latin typeface="Calibri" pitchFamily="34" charset="0"/>
            </a:endParaRPr>
          </a:p>
          <a:p>
            <a:endParaRPr lang="it-IT" altLang="it-IT" sz="2400" i="1" dirty="0">
              <a:solidFill>
                <a:srgbClr val="003366"/>
              </a:solidFill>
              <a:latin typeface="Calibri" pitchFamily="34" charset="0"/>
            </a:endParaRPr>
          </a:p>
          <a:p>
            <a:r>
              <a:rPr lang="it-IT" altLang="it-IT" sz="2400" i="1" dirty="0">
                <a:solidFill>
                  <a:srgbClr val="003366"/>
                </a:solidFill>
                <a:latin typeface="Calibri" pitchFamily="34" charset="0"/>
              </a:rPr>
              <a:t>HCP 2014 catalogo di servizi fisso ma non garantiti</a:t>
            </a:r>
          </a:p>
          <a:p>
            <a:r>
              <a:rPr lang="it-IT" altLang="it-IT" sz="2400" b="1" i="1" dirty="0">
                <a:solidFill>
                  <a:srgbClr val="003366"/>
                </a:solidFill>
                <a:latin typeface="Calibri" pitchFamily="34" charset="0"/>
              </a:rPr>
              <a:t>HCP 2017 </a:t>
            </a:r>
            <a:r>
              <a:rPr lang="it-IT" altLang="it-IT" sz="2400" i="1" dirty="0">
                <a:solidFill>
                  <a:srgbClr val="003366"/>
                </a:solidFill>
                <a:latin typeface="Calibri" pitchFamily="34" charset="0"/>
              </a:rPr>
              <a:t>catalogo di servizi variabile ma servizi inclusi garantiti </a:t>
            </a:r>
          </a:p>
          <a:p>
            <a:endParaRPr lang="it-IT" altLang="it-IT" sz="2400" b="1" i="1" dirty="0">
              <a:solidFill>
                <a:srgbClr val="003366"/>
              </a:solidFill>
              <a:latin typeface="Calibri" pitchFamily="34" charset="0"/>
            </a:endParaRPr>
          </a:p>
          <a:p>
            <a:pPr marL="914400" lvl="1" indent="-457200">
              <a:buAutoNum type="arabicParenR"/>
            </a:pPr>
            <a:endParaRPr lang="it-IT" altLang="it-IT" sz="2400" i="1" dirty="0">
              <a:solidFill>
                <a:srgbClr val="003366"/>
              </a:solidFill>
              <a:latin typeface="Calibri" pitchFamily="34" charset="0"/>
            </a:endParaRPr>
          </a:p>
        </p:txBody>
      </p:sp>
      <p:sp>
        <p:nvSpPr>
          <p:cNvPr id="5" name="Rettangolo arrotondato 3"/>
          <p:cNvSpPr>
            <a:spLocks noChangeArrowheads="1"/>
          </p:cNvSpPr>
          <p:nvPr/>
        </p:nvSpPr>
        <p:spPr bwMode="auto">
          <a:xfrm>
            <a:off x="300142" y="1784707"/>
            <a:ext cx="6113466" cy="4138632"/>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lvl="1"/>
            <a:r>
              <a:rPr lang="it-IT" altLang="it-IT" sz="2400" b="1" i="1" dirty="0">
                <a:solidFill>
                  <a:srgbClr val="003366"/>
                </a:solidFill>
                <a:latin typeface="Calibri" pitchFamily="34" charset="0"/>
              </a:rPr>
              <a:t>HCP 2017 </a:t>
            </a:r>
            <a:r>
              <a:rPr lang="it-IT" altLang="it-IT" sz="2400" i="1" dirty="0">
                <a:solidFill>
                  <a:srgbClr val="003366"/>
                </a:solidFill>
                <a:latin typeface="Calibri" pitchFamily="34" charset="0"/>
              </a:rPr>
              <a:t>servizi essenziali che devono essere garantiti </a:t>
            </a:r>
          </a:p>
          <a:p>
            <a:pPr lvl="1"/>
            <a:endParaRPr lang="it-IT" altLang="it-IT" sz="2400" i="1" dirty="0">
              <a:solidFill>
                <a:srgbClr val="003366"/>
              </a:solidFill>
              <a:latin typeface="Calibri" pitchFamily="34" charset="0"/>
            </a:endParaRPr>
          </a:p>
          <a:p>
            <a:pPr marL="800100" lvl="1" indent="-342900">
              <a:buFont typeface="Wingdings" panose="05000000000000000000" pitchFamily="2" charset="2"/>
              <a:buChar char="Ø"/>
            </a:pPr>
            <a:r>
              <a:rPr lang="it-IT" altLang="it-IT" sz="2400" i="1" dirty="0">
                <a:solidFill>
                  <a:srgbClr val="003366"/>
                </a:solidFill>
                <a:latin typeface="Calibri" pitchFamily="34" charset="0"/>
              </a:rPr>
              <a:t>Servizi professionali domiciliari resi da operatori socio sanitari ed educatori professionali</a:t>
            </a:r>
          </a:p>
          <a:p>
            <a:pPr marL="914400" lvl="1" indent="-457200">
              <a:buFont typeface="Wingdings" panose="05000000000000000000" pitchFamily="2" charset="2"/>
              <a:buChar char="Ø"/>
            </a:pPr>
            <a:endParaRPr lang="it-IT" altLang="it-IT" sz="2400" i="1" dirty="0">
              <a:solidFill>
                <a:srgbClr val="003366"/>
              </a:solidFill>
              <a:latin typeface="Calibri" pitchFamily="34" charset="0"/>
            </a:endParaRPr>
          </a:p>
          <a:p>
            <a:pPr marL="914400" lvl="1" indent="-457200">
              <a:buFont typeface="Wingdings" panose="05000000000000000000" pitchFamily="2" charset="2"/>
              <a:buChar char="Ø"/>
            </a:pPr>
            <a:r>
              <a:rPr lang="it-IT" altLang="it-IT" sz="2400" i="1" dirty="0">
                <a:solidFill>
                  <a:srgbClr val="003366"/>
                </a:solidFill>
                <a:latin typeface="Calibri" pitchFamily="34" charset="0"/>
              </a:rPr>
              <a:t>Sollievo</a:t>
            </a:r>
          </a:p>
          <a:p>
            <a:pPr marL="914400" lvl="1" indent="-457200">
              <a:buFont typeface="Wingdings" panose="05000000000000000000" pitchFamily="2" charset="2"/>
              <a:buChar char="Ø"/>
            </a:pPr>
            <a:endParaRPr lang="it-IT" altLang="it-IT" sz="2400" i="1" dirty="0">
              <a:solidFill>
                <a:srgbClr val="003366"/>
              </a:solidFill>
              <a:latin typeface="Calibri" pitchFamily="34" charset="0"/>
            </a:endParaRPr>
          </a:p>
          <a:p>
            <a:pPr marL="914400" lvl="1" indent="-457200">
              <a:buFont typeface="Wingdings" panose="05000000000000000000" pitchFamily="2" charset="2"/>
              <a:buChar char="Ø"/>
            </a:pPr>
            <a:r>
              <a:rPr lang="it-IT" altLang="it-IT" sz="2400" i="1" dirty="0">
                <a:solidFill>
                  <a:srgbClr val="003366"/>
                </a:solidFill>
                <a:latin typeface="Calibri" pitchFamily="34" charset="0"/>
              </a:rPr>
              <a:t>Supporti</a:t>
            </a:r>
          </a:p>
          <a:p>
            <a:pPr marL="914400" lvl="1" indent="-457200">
              <a:buAutoNum type="arabicParenR"/>
            </a:pPr>
            <a:endParaRPr lang="it-IT" altLang="it-IT" sz="2400" i="1" dirty="0">
              <a:solidFill>
                <a:srgbClr val="003366"/>
              </a:solidFill>
              <a:latin typeface="Calibri"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8068" y="3673018"/>
            <a:ext cx="2124221" cy="2130343"/>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943" y="1812002"/>
            <a:ext cx="2044651" cy="2044651"/>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0917" y="136478"/>
            <a:ext cx="362974" cy="362974"/>
          </a:xfrm>
          <a:prstGeom prst="rect">
            <a:avLst/>
          </a:prstGeom>
        </p:spPr>
      </p:pic>
      <p:sp>
        <p:nvSpPr>
          <p:cNvPr id="9" name="Rectangle 4"/>
          <p:cNvSpPr>
            <a:spLocks noChangeArrowheads="1"/>
          </p:cNvSpPr>
          <p:nvPr/>
        </p:nvSpPr>
        <p:spPr bwMode="auto">
          <a:xfrm>
            <a:off x="1782764" y="114183"/>
            <a:ext cx="9712550"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altLang="it-IT" sz="2000" b="1" dirty="0">
                <a:solidFill>
                  <a:srgbClr val="189BEB"/>
                </a:solidFill>
              </a:rPr>
              <a:t>e) Certezza per l’utente dei servizi erogati </a:t>
            </a:r>
            <a:endParaRPr lang="it-IT" sz="2000" b="1" dirty="0">
              <a:solidFill>
                <a:srgbClr val="189BEB"/>
              </a:solidFill>
            </a:endParaRPr>
          </a:p>
          <a:p>
            <a:pPr eaLnBrk="0" fontAlgn="base" hangingPunct="0">
              <a:spcBef>
                <a:spcPct val="50000"/>
              </a:spcBef>
              <a:spcAft>
                <a:spcPct val="0"/>
              </a:spcAft>
              <a:buClr>
                <a:srgbClr val="CC0000"/>
              </a:buClr>
            </a:pPr>
            <a:endParaRPr lang="it-IT" sz="2000" dirty="0"/>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spTree>
    <p:extLst>
      <p:ext uri="{BB962C8B-B14F-4D97-AF65-F5344CB8AC3E}">
        <p14:creationId xmlns:p14="http://schemas.microsoft.com/office/powerpoint/2010/main" val="303665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90"/>
            <a:ext cx="7843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dirty="0">
                <a:solidFill>
                  <a:srgbClr val="FF0000"/>
                </a:solidFill>
                <a:latin typeface="+mn-lt"/>
              </a:rPr>
              <a:t> </a:t>
            </a:r>
            <a:endParaRPr lang="it-IT" sz="2000" dirty="0">
              <a:solidFill>
                <a:srgbClr val="FF0000"/>
              </a:solidFill>
              <a:latin typeface="+mn-lt"/>
            </a:endParaRP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p:txBody>
      </p:sp>
      <p:sp>
        <p:nvSpPr>
          <p:cNvPr id="4" name="Rettangolo arrotondato 3"/>
          <p:cNvSpPr>
            <a:spLocks noChangeArrowheads="1"/>
          </p:cNvSpPr>
          <p:nvPr/>
        </p:nvSpPr>
        <p:spPr bwMode="auto">
          <a:xfrm>
            <a:off x="259200" y="745200"/>
            <a:ext cx="11459188" cy="5163231"/>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t"/>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r>
              <a:rPr lang="it-IT" altLang="it-IT" sz="2400" b="1" i="1" dirty="0">
                <a:solidFill>
                  <a:srgbClr val="003366"/>
                </a:solidFill>
                <a:latin typeface="Calibri" pitchFamily="34" charset="0"/>
              </a:rPr>
              <a:t>Servizi integrativi ulteriori che gli Enti territoriali possono impegnarsi a garantire</a:t>
            </a:r>
            <a:r>
              <a:rPr lang="it-IT" altLang="it-IT" sz="2400" i="1" dirty="0">
                <a:solidFill>
                  <a:srgbClr val="003366"/>
                </a:solidFill>
                <a:latin typeface="Calibri" pitchFamily="34" charset="0"/>
              </a:rPr>
              <a:t>:</a:t>
            </a:r>
          </a:p>
          <a:p>
            <a:endParaRPr lang="it-IT" altLang="it-IT" sz="2400" i="1" dirty="0">
              <a:solidFill>
                <a:srgbClr val="003366"/>
              </a:solidFill>
              <a:latin typeface="Calibri" pitchFamily="34" charset="0"/>
            </a:endParaRPr>
          </a:p>
        </p:txBody>
      </p:sp>
      <p:sp>
        <p:nvSpPr>
          <p:cNvPr id="7" name="CasellaDiTesto 6"/>
          <p:cNvSpPr txBox="1"/>
          <p:nvPr/>
        </p:nvSpPr>
        <p:spPr>
          <a:xfrm>
            <a:off x="1161591" y="1741689"/>
            <a:ext cx="9389178" cy="461665"/>
          </a:xfrm>
          <a:prstGeom prst="rect">
            <a:avLst/>
          </a:prstGeom>
          <a:noFill/>
        </p:spPr>
        <p:txBody>
          <a:bodyPr wrap="square" rtlCol="0">
            <a:spAutoFit/>
          </a:bodyPr>
          <a:lstStyle/>
          <a:p>
            <a:r>
              <a:rPr lang="it-IT" sz="2400" i="1" dirty="0">
                <a:solidFill>
                  <a:srgbClr val="003366"/>
                </a:solidFill>
                <a:latin typeface="Calibri" pitchFamily="34" charset="0"/>
                <a:ea typeface="MS PGothic" pitchFamily="34" charset="-128"/>
              </a:rPr>
              <a:t>a) Assistenza psicologica, fisioterapia e </a:t>
            </a:r>
            <a:r>
              <a:rPr lang="it-IT" altLang="it-IT" sz="2400" i="1" dirty="0">
                <a:solidFill>
                  <a:srgbClr val="003366"/>
                </a:solidFill>
                <a:latin typeface="Calibri" pitchFamily="34" charset="0"/>
                <a:ea typeface="MS PGothic" pitchFamily="34" charset="-128"/>
              </a:rPr>
              <a:t>servizi di logopedia </a:t>
            </a:r>
          </a:p>
        </p:txBody>
      </p:sp>
      <p:sp>
        <p:nvSpPr>
          <p:cNvPr id="8" name="CasellaDiTesto 7"/>
          <p:cNvSpPr txBox="1"/>
          <p:nvPr/>
        </p:nvSpPr>
        <p:spPr>
          <a:xfrm>
            <a:off x="1161590" y="2234131"/>
            <a:ext cx="6260123" cy="461665"/>
          </a:xfrm>
          <a:prstGeom prst="rect">
            <a:avLst/>
          </a:prstGeom>
          <a:noFill/>
        </p:spPr>
        <p:txBody>
          <a:bodyPr wrap="square" rtlCol="0">
            <a:spAutoFit/>
          </a:bodyPr>
          <a:lstStyle/>
          <a:p>
            <a:r>
              <a:rPr lang="it-IT" sz="2400" i="1" dirty="0">
                <a:solidFill>
                  <a:srgbClr val="003366"/>
                </a:solidFill>
                <a:latin typeface="Calibri" pitchFamily="34" charset="0"/>
                <a:ea typeface="MS PGothic" pitchFamily="34" charset="-128"/>
              </a:rPr>
              <a:t>b) </a:t>
            </a:r>
            <a:r>
              <a:rPr lang="it-IT" altLang="it-IT" sz="2400" i="1" dirty="0">
                <a:solidFill>
                  <a:srgbClr val="003366"/>
                </a:solidFill>
                <a:latin typeface="Calibri" pitchFamily="34" charset="0"/>
              </a:rPr>
              <a:t>Servizi e strutture a carattere extra domiciliare</a:t>
            </a:r>
            <a:endParaRPr lang="it-IT" altLang="it-IT" sz="2400" i="1" dirty="0">
              <a:solidFill>
                <a:srgbClr val="003366"/>
              </a:solidFill>
              <a:latin typeface="Calibri" pitchFamily="34" charset="0"/>
              <a:ea typeface="MS PGothic" pitchFamily="34" charset="-128"/>
            </a:endParaRPr>
          </a:p>
        </p:txBody>
      </p:sp>
      <p:sp>
        <p:nvSpPr>
          <p:cNvPr id="9" name="CasellaDiTesto 8"/>
          <p:cNvSpPr txBox="1"/>
          <p:nvPr/>
        </p:nvSpPr>
        <p:spPr>
          <a:xfrm>
            <a:off x="1161591" y="2721909"/>
            <a:ext cx="4853354" cy="461665"/>
          </a:xfrm>
          <a:prstGeom prst="rect">
            <a:avLst/>
          </a:prstGeom>
          <a:noFill/>
        </p:spPr>
        <p:txBody>
          <a:bodyPr wrap="square" rtlCol="0">
            <a:spAutoFit/>
          </a:bodyPr>
          <a:lstStyle/>
          <a:p>
            <a:r>
              <a:rPr lang="it-IT" sz="2400" i="1" dirty="0">
                <a:solidFill>
                  <a:srgbClr val="003366"/>
                </a:solidFill>
                <a:latin typeface="Calibri" pitchFamily="34" charset="0"/>
                <a:ea typeface="MS PGothic" pitchFamily="34" charset="-128"/>
              </a:rPr>
              <a:t>c) </a:t>
            </a:r>
            <a:r>
              <a:rPr lang="it-IT" altLang="it-IT" sz="2400" i="1" dirty="0">
                <a:solidFill>
                  <a:srgbClr val="003366"/>
                </a:solidFill>
                <a:latin typeface="Calibri" pitchFamily="34" charset="0"/>
              </a:rPr>
              <a:t>Trasferimento assistito</a:t>
            </a:r>
            <a:endParaRPr lang="it-IT" altLang="it-IT" sz="2400" i="1" dirty="0">
              <a:solidFill>
                <a:srgbClr val="003366"/>
              </a:solidFill>
              <a:latin typeface="Calibri" pitchFamily="34" charset="0"/>
              <a:ea typeface="MS PGothic" pitchFamily="34" charset="-128"/>
            </a:endParaRPr>
          </a:p>
        </p:txBody>
      </p:sp>
      <p:sp>
        <p:nvSpPr>
          <p:cNvPr id="10" name="CasellaDiTesto 9"/>
          <p:cNvSpPr txBox="1"/>
          <p:nvPr/>
        </p:nvSpPr>
        <p:spPr>
          <a:xfrm>
            <a:off x="1161591" y="3183574"/>
            <a:ext cx="4853354" cy="461665"/>
          </a:xfrm>
          <a:prstGeom prst="rect">
            <a:avLst/>
          </a:prstGeom>
          <a:noFill/>
        </p:spPr>
        <p:txBody>
          <a:bodyPr wrap="square" rtlCol="0">
            <a:spAutoFit/>
          </a:bodyPr>
          <a:lstStyle/>
          <a:p>
            <a:r>
              <a:rPr lang="it-IT" sz="2400" i="1" dirty="0">
                <a:solidFill>
                  <a:srgbClr val="003366"/>
                </a:solidFill>
                <a:latin typeface="Calibri" pitchFamily="34" charset="0"/>
                <a:ea typeface="MS PGothic" pitchFamily="34" charset="-128"/>
              </a:rPr>
              <a:t>d) </a:t>
            </a:r>
            <a:r>
              <a:rPr lang="it-IT" altLang="it-IT" sz="2400" i="1" dirty="0">
                <a:solidFill>
                  <a:srgbClr val="003366"/>
                </a:solidFill>
                <a:latin typeface="Calibri" pitchFamily="34" charset="0"/>
              </a:rPr>
              <a:t>Pasto</a:t>
            </a:r>
            <a:endParaRPr lang="it-IT" altLang="it-IT" sz="2400" i="1" dirty="0">
              <a:solidFill>
                <a:srgbClr val="003366"/>
              </a:solidFill>
              <a:latin typeface="Calibri" pitchFamily="34" charset="0"/>
              <a:ea typeface="MS PGothic" pitchFamily="34" charset="-128"/>
            </a:endParaRPr>
          </a:p>
        </p:txBody>
      </p:sp>
      <p:sp>
        <p:nvSpPr>
          <p:cNvPr id="11" name="CasellaDiTesto 10"/>
          <p:cNvSpPr txBox="1"/>
          <p:nvPr/>
        </p:nvSpPr>
        <p:spPr>
          <a:xfrm>
            <a:off x="1161591" y="3696865"/>
            <a:ext cx="4853354" cy="461665"/>
          </a:xfrm>
          <a:prstGeom prst="rect">
            <a:avLst/>
          </a:prstGeom>
          <a:noFill/>
        </p:spPr>
        <p:txBody>
          <a:bodyPr wrap="square" rtlCol="0">
            <a:spAutoFit/>
          </a:bodyPr>
          <a:lstStyle/>
          <a:p>
            <a:r>
              <a:rPr lang="it-IT" sz="2400" i="1" dirty="0">
                <a:solidFill>
                  <a:srgbClr val="003366"/>
                </a:solidFill>
                <a:latin typeface="Calibri" pitchFamily="34" charset="0"/>
                <a:ea typeface="MS PGothic" pitchFamily="34" charset="-128"/>
              </a:rPr>
              <a:t>e) </a:t>
            </a:r>
            <a:r>
              <a:rPr lang="it-IT" altLang="it-IT" sz="2400" i="1" dirty="0">
                <a:solidFill>
                  <a:srgbClr val="003366"/>
                </a:solidFill>
                <a:latin typeface="Calibri" pitchFamily="34" charset="0"/>
              </a:rPr>
              <a:t>Percorsi di integrazione scolastica</a:t>
            </a:r>
            <a:endParaRPr lang="it-IT" altLang="it-IT" sz="2400" i="1" dirty="0">
              <a:solidFill>
                <a:srgbClr val="003366"/>
              </a:solidFill>
              <a:latin typeface="Calibri" pitchFamily="34" charset="0"/>
              <a:ea typeface="MS PGothic" pitchFamily="34" charset="-128"/>
            </a:endParaRPr>
          </a:p>
        </p:txBody>
      </p:sp>
      <p:sp>
        <p:nvSpPr>
          <p:cNvPr id="12" name="CasellaDiTesto 11"/>
          <p:cNvSpPr txBox="1"/>
          <p:nvPr/>
        </p:nvSpPr>
        <p:spPr>
          <a:xfrm>
            <a:off x="1171825" y="4210156"/>
            <a:ext cx="10338004" cy="830997"/>
          </a:xfrm>
          <a:prstGeom prst="rect">
            <a:avLst/>
          </a:prstGeom>
          <a:noFill/>
        </p:spPr>
        <p:txBody>
          <a:bodyPr wrap="square" rtlCol="0">
            <a:spAutoFit/>
          </a:bodyPr>
          <a:lstStyle/>
          <a:p>
            <a:r>
              <a:rPr lang="it-IT" sz="2400" i="1" dirty="0">
                <a:solidFill>
                  <a:srgbClr val="003366"/>
                </a:solidFill>
                <a:latin typeface="Calibri" pitchFamily="34" charset="0"/>
                <a:ea typeface="MS PGothic" pitchFamily="34" charset="-128"/>
              </a:rPr>
              <a:t>f) </a:t>
            </a:r>
            <a:r>
              <a:rPr lang="it-IT" altLang="it-IT" sz="2400" i="1" dirty="0">
                <a:solidFill>
                  <a:srgbClr val="003366"/>
                </a:solidFill>
                <a:latin typeface="Calibri" pitchFamily="34" charset="0"/>
              </a:rPr>
              <a:t>Servizi di intervento per la valorizzazione delle diverse abilità e per l’inserimento occupazionale</a:t>
            </a:r>
            <a:endParaRPr lang="it-IT" altLang="it-IT" sz="2400" i="1" dirty="0">
              <a:solidFill>
                <a:srgbClr val="003366"/>
              </a:solidFill>
              <a:latin typeface="Calibri" pitchFamily="34" charset="0"/>
              <a:ea typeface="MS PGothic" pitchFamily="34" charset="-128"/>
            </a:endParaRPr>
          </a:p>
        </p:txBody>
      </p:sp>
      <p:sp>
        <p:nvSpPr>
          <p:cNvPr id="13" name="CasellaDiTesto 12"/>
          <p:cNvSpPr txBox="1"/>
          <p:nvPr/>
        </p:nvSpPr>
        <p:spPr>
          <a:xfrm>
            <a:off x="1171825" y="5092779"/>
            <a:ext cx="6034182" cy="461665"/>
          </a:xfrm>
          <a:prstGeom prst="rect">
            <a:avLst/>
          </a:prstGeom>
          <a:noFill/>
        </p:spPr>
        <p:txBody>
          <a:bodyPr wrap="square" rtlCol="0">
            <a:spAutoFit/>
          </a:bodyPr>
          <a:lstStyle/>
          <a:p>
            <a:r>
              <a:rPr lang="it-IT" sz="2400" i="1" dirty="0">
                <a:solidFill>
                  <a:srgbClr val="003366"/>
                </a:solidFill>
                <a:latin typeface="Calibri" pitchFamily="34" charset="0"/>
                <a:ea typeface="MS PGothic" pitchFamily="34" charset="-128"/>
              </a:rPr>
              <a:t>g) </a:t>
            </a:r>
            <a:r>
              <a:rPr lang="it-IT" altLang="it-IT" sz="2400" i="1" dirty="0">
                <a:solidFill>
                  <a:srgbClr val="003366"/>
                </a:solidFill>
                <a:latin typeface="Calibri" pitchFamily="34" charset="0"/>
              </a:rPr>
              <a:t>Servizi per minori affetti da autismo</a:t>
            </a:r>
            <a:endParaRPr lang="it-IT" altLang="it-IT" sz="2400" i="1" dirty="0">
              <a:solidFill>
                <a:srgbClr val="003366"/>
              </a:solidFill>
              <a:latin typeface="Calibri" pitchFamily="34" charset="0"/>
              <a:ea typeface="MS PGothic" pitchFamily="34" charset="-128"/>
            </a:endParaRPr>
          </a:p>
        </p:txBody>
      </p:sp>
    </p:spTree>
    <p:extLst>
      <p:ext uri="{BB962C8B-B14F-4D97-AF65-F5344CB8AC3E}">
        <p14:creationId xmlns:p14="http://schemas.microsoft.com/office/powerpoint/2010/main" val="303665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89"/>
            <a:ext cx="971255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marL="0" lvl="1" indent="0" eaLnBrk="0" fontAlgn="base" hangingPunct="0">
              <a:spcBef>
                <a:spcPct val="50000"/>
              </a:spcBef>
              <a:spcAft>
                <a:spcPct val="0"/>
              </a:spcAft>
              <a:buClr>
                <a:srgbClr val="CC0000"/>
              </a:buClr>
            </a:pPr>
            <a:r>
              <a:rPr lang="it-IT" altLang="it-IT" sz="2000" b="1" i="1" dirty="0">
                <a:solidFill>
                  <a:srgbClr val="189BEB"/>
                </a:solidFill>
                <a:latin typeface="+mj-lt"/>
              </a:rPr>
              <a:t>f) Valorizzazione delle differenze locali e spinta all’innovazione</a:t>
            </a:r>
          </a:p>
          <a:p>
            <a:pPr eaLnBrk="0" fontAlgn="base" hangingPunct="0">
              <a:spcBef>
                <a:spcPct val="50000"/>
              </a:spcBef>
              <a:spcAft>
                <a:spcPct val="0"/>
              </a:spcAft>
              <a:buClr>
                <a:srgbClr val="CC0000"/>
              </a:buClr>
            </a:pPr>
            <a:endParaRPr lang="it-IT" sz="2000" dirty="0">
              <a:solidFill>
                <a:schemeClr val="tx1"/>
              </a:solidFill>
            </a:endParaRP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sp>
        <p:nvSpPr>
          <p:cNvPr id="6" name="Rettangolo arrotondato 5"/>
          <p:cNvSpPr>
            <a:spLocks noChangeArrowheads="1"/>
          </p:cNvSpPr>
          <p:nvPr/>
        </p:nvSpPr>
        <p:spPr bwMode="auto">
          <a:xfrm>
            <a:off x="245552" y="799792"/>
            <a:ext cx="6023874" cy="5177979"/>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0" tIns="0" rIns="0" bIns="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457200" lvl="0" indent="-457200" algn="just"/>
            <a:r>
              <a:rPr lang="it-IT" altLang="it-IT" sz="2400" i="1" dirty="0">
                <a:solidFill>
                  <a:srgbClr val="003366"/>
                </a:solidFill>
                <a:latin typeface="Calibri" pitchFamily="34" charset="0"/>
              </a:rPr>
              <a:t>HCP 2017, per la prima volta, valorizza le  </a:t>
            </a:r>
            <a:r>
              <a:rPr lang="it-IT" altLang="it-IT" sz="2400" b="1" i="1" dirty="0">
                <a:solidFill>
                  <a:srgbClr val="003366"/>
                </a:solidFill>
                <a:latin typeface="Calibri" pitchFamily="34" charset="0"/>
              </a:rPr>
              <a:t>peculiarità territoriali, </a:t>
            </a:r>
            <a:r>
              <a:rPr lang="it-IT" altLang="it-IT" sz="2400" i="1" dirty="0">
                <a:solidFill>
                  <a:srgbClr val="003366"/>
                </a:solidFill>
                <a:latin typeface="Calibri" pitchFamily="34" charset="0"/>
              </a:rPr>
              <a:t>promuove </a:t>
            </a:r>
            <a:r>
              <a:rPr lang="it-IT" altLang="it-IT" sz="2400" b="1" i="1" dirty="0">
                <a:solidFill>
                  <a:srgbClr val="003366"/>
                </a:solidFill>
                <a:latin typeface="Calibri" pitchFamily="34" charset="0"/>
              </a:rPr>
              <a:t>l’innovazione</a:t>
            </a:r>
            <a:r>
              <a:rPr lang="it-IT" altLang="it-IT" sz="2400" i="1" dirty="0">
                <a:solidFill>
                  <a:srgbClr val="003366"/>
                </a:solidFill>
                <a:latin typeface="Calibri" pitchFamily="34" charset="0"/>
              </a:rPr>
              <a:t> e la </a:t>
            </a:r>
            <a:r>
              <a:rPr lang="it-IT" altLang="it-IT" sz="2400" b="1" i="1" dirty="0">
                <a:solidFill>
                  <a:srgbClr val="003366"/>
                </a:solidFill>
                <a:latin typeface="Calibri" pitchFamily="34" charset="0"/>
              </a:rPr>
              <a:t>sperimentazione</a:t>
            </a:r>
            <a:r>
              <a:rPr lang="it-IT" altLang="it-IT" sz="2400" i="1" dirty="0">
                <a:solidFill>
                  <a:srgbClr val="003366"/>
                </a:solidFill>
                <a:latin typeface="Calibri" pitchFamily="34" charset="0"/>
              </a:rPr>
              <a:t>, lasciando agli Enti territoriali la possibilità di proporre, in linea con le finalità del Progetto HCP, ulteriori servizi socio assistenziali ad alto valore aggiunto</a:t>
            </a: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8879" y="3270737"/>
            <a:ext cx="2902086" cy="2539218"/>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3178" y="1062302"/>
            <a:ext cx="3353488" cy="1998679"/>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0917" y="136478"/>
            <a:ext cx="362974" cy="362974"/>
          </a:xfrm>
          <a:prstGeom prst="rect">
            <a:avLst/>
          </a:prstGeom>
        </p:spPr>
      </p:pic>
    </p:spTree>
    <p:extLst>
      <p:ext uri="{BB962C8B-B14F-4D97-AF65-F5344CB8AC3E}">
        <p14:creationId xmlns:p14="http://schemas.microsoft.com/office/powerpoint/2010/main" val="42755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000" y="115200"/>
            <a:ext cx="7174525"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altLang="it-IT" sz="2000" b="1" i="1" dirty="0">
                <a:solidFill>
                  <a:srgbClr val="189BEB"/>
                </a:solidFill>
                <a:latin typeface="+mj-lt"/>
              </a:rPr>
              <a:t>g) Parità di trattamento tra gli utenti  </a:t>
            </a:r>
            <a:endParaRPr lang="it-IT" sz="2000" b="1" dirty="0">
              <a:solidFill>
                <a:srgbClr val="189BEB"/>
              </a:solidFill>
              <a:latin typeface="+mj-lt"/>
            </a:endParaRP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sp>
        <p:nvSpPr>
          <p:cNvPr id="7" name="Rettangolo arrotondato 6"/>
          <p:cNvSpPr>
            <a:spLocks noChangeArrowheads="1"/>
          </p:cNvSpPr>
          <p:nvPr/>
        </p:nvSpPr>
        <p:spPr bwMode="auto">
          <a:xfrm>
            <a:off x="168813" y="674860"/>
            <a:ext cx="11535507" cy="754043"/>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t"/>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r>
              <a:rPr lang="it-IT" altLang="it-IT" sz="2200" i="1" dirty="0">
                <a:solidFill>
                  <a:srgbClr val="003366"/>
                </a:solidFill>
                <a:latin typeface="Calibri" pitchFamily="34" charset="0"/>
              </a:rPr>
              <a:t>I servizi integrativi sono assegnati previa valutazione del bisogno socio assistenziale da personale qualificato dell’Ambito territoriale convenzionato</a:t>
            </a:r>
          </a:p>
          <a:p>
            <a:endParaRPr lang="it-IT" altLang="it-IT" sz="2200" i="1" dirty="0">
              <a:solidFill>
                <a:srgbClr val="003366"/>
              </a:solidFill>
              <a:latin typeface="Calibri" pitchFamily="34" charset="0"/>
            </a:endParaRPr>
          </a:p>
          <a:p>
            <a:endParaRPr lang="it-IT" altLang="it-IT" sz="2200" i="1" dirty="0">
              <a:solidFill>
                <a:srgbClr val="003366"/>
              </a:solidFill>
              <a:latin typeface="Calibri" pitchFamily="34" charset="0"/>
            </a:endParaRPr>
          </a:p>
        </p:txBody>
      </p:sp>
      <p:sp>
        <p:nvSpPr>
          <p:cNvPr id="4" name="Rettangolo arrotondato 6"/>
          <p:cNvSpPr>
            <a:spLocks noChangeArrowheads="1"/>
          </p:cNvSpPr>
          <p:nvPr/>
        </p:nvSpPr>
        <p:spPr bwMode="auto">
          <a:xfrm>
            <a:off x="168813" y="3319975"/>
            <a:ext cx="11535507" cy="2737133"/>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r>
              <a:rPr lang="it-IT" altLang="it-IT" sz="2200" i="1" dirty="0">
                <a:solidFill>
                  <a:srgbClr val="003366"/>
                </a:solidFill>
                <a:latin typeface="Calibri" pitchFamily="34" charset="0"/>
              </a:rPr>
              <a:t>HCP 2014 -  discrezionalità nell’assegnazione:  </a:t>
            </a:r>
          </a:p>
          <a:p>
            <a:pPr lvl="1">
              <a:buFont typeface="Wingdings" panose="05000000000000000000" pitchFamily="2" charset="2"/>
              <a:buChar char="Ø"/>
            </a:pPr>
            <a:r>
              <a:rPr lang="it-IT" altLang="it-IT" sz="2200" i="1" dirty="0">
                <a:solidFill>
                  <a:srgbClr val="003366"/>
                </a:solidFill>
                <a:latin typeface="Calibri" pitchFamily="34" charset="0"/>
              </a:rPr>
              <a:t>dei punteggi conseguenti alla valutazione del bisogno socio assistenziale </a:t>
            </a:r>
          </a:p>
          <a:p>
            <a:pPr lvl="1">
              <a:buFont typeface="Wingdings" panose="05000000000000000000" pitchFamily="2" charset="2"/>
              <a:buChar char="Ø"/>
            </a:pPr>
            <a:r>
              <a:rPr lang="it-IT" altLang="it-IT" sz="2200" i="1" dirty="0">
                <a:solidFill>
                  <a:srgbClr val="003366"/>
                </a:solidFill>
                <a:latin typeface="Calibri" pitchFamily="34" charset="0"/>
              </a:rPr>
              <a:t>dei servizi integrativi  </a:t>
            </a:r>
          </a:p>
          <a:p>
            <a:pPr marL="0" indent="0"/>
            <a:r>
              <a:rPr lang="it-IT" altLang="it-IT" sz="2200" b="1" i="1" dirty="0">
                <a:solidFill>
                  <a:srgbClr val="003366"/>
                </a:solidFill>
                <a:latin typeface="Calibri" pitchFamily="34" charset="0"/>
              </a:rPr>
              <a:t>HCP 2017 - limitazione della discrezionalità </a:t>
            </a:r>
          </a:p>
          <a:p>
            <a:pPr lvl="1">
              <a:buFont typeface="Wingdings" panose="05000000000000000000" pitchFamily="2" charset="2"/>
              <a:buChar char="Ø"/>
            </a:pPr>
            <a:r>
              <a:rPr lang="it-IT" altLang="it-IT" sz="2200" i="1" dirty="0">
                <a:solidFill>
                  <a:srgbClr val="003366"/>
                </a:solidFill>
                <a:latin typeface="Calibri" pitchFamily="34" charset="0"/>
              </a:rPr>
              <a:t>questionario standard per la valutazione </a:t>
            </a:r>
          </a:p>
          <a:p>
            <a:pPr lvl="1">
              <a:buFont typeface="Wingdings" panose="05000000000000000000" pitchFamily="2" charset="2"/>
              <a:buChar char="Ø"/>
            </a:pPr>
            <a:r>
              <a:rPr lang="it-IT" altLang="it-IT" sz="2200" i="1" dirty="0">
                <a:solidFill>
                  <a:srgbClr val="003366"/>
                </a:solidFill>
                <a:latin typeface="Calibri" pitchFamily="34" charset="0"/>
              </a:rPr>
              <a:t>algoritmo di calcolo automatizzato per la determinazione del punteggio conseguente alla valutazione, che sarà reso pubblico prima delle valutazioni  </a:t>
            </a:r>
          </a:p>
          <a:p>
            <a:pPr lvl="1">
              <a:buFont typeface="Wingdings" panose="05000000000000000000" pitchFamily="2" charset="2"/>
              <a:buChar char="Ø"/>
            </a:pPr>
            <a:r>
              <a:rPr lang="it-IT" altLang="it-IT" sz="2200" i="1" dirty="0">
                <a:solidFill>
                  <a:srgbClr val="003366"/>
                </a:solidFill>
                <a:latin typeface="Calibri" pitchFamily="34" charset="0"/>
              </a:rPr>
              <a:t>individuazione guidata dei servizi integrativi adeguati al beneficiario </a:t>
            </a:r>
          </a:p>
        </p:txBody>
      </p:sp>
      <p:sp>
        <p:nvSpPr>
          <p:cNvPr id="5" name="Rettangolo arrotondato 6"/>
          <p:cNvSpPr>
            <a:spLocks noChangeArrowheads="1"/>
          </p:cNvSpPr>
          <p:nvPr/>
        </p:nvSpPr>
        <p:spPr bwMode="auto">
          <a:xfrm>
            <a:off x="2563310" y="1612377"/>
            <a:ext cx="6746512" cy="1585250"/>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r>
              <a:rPr lang="it-IT" altLang="it-IT" sz="2200" i="1" dirty="0">
                <a:solidFill>
                  <a:srgbClr val="003366"/>
                </a:solidFill>
                <a:latin typeface="Calibri" pitchFamily="34" charset="0"/>
              </a:rPr>
              <a:t>Saranno oggetto di valutazione le seguenti macro aree:</a:t>
            </a:r>
          </a:p>
          <a:p>
            <a:pPr marL="800100" lvl="1" indent="-342900">
              <a:buFont typeface="Wingdings" panose="05000000000000000000" pitchFamily="2" charset="2"/>
              <a:buChar char="Ø"/>
            </a:pPr>
            <a:r>
              <a:rPr lang="it-IT" altLang="it-IT" sz="2200" i="1" dirty="0">
                <a:solidFill>
                  <a:srgbClr val="003366"/>
                </a:solidFill>
                <a:latin typeface="Calibri" pitchFamily="34" charset="0"/>
              </a:rPr>
              <a:t>Mobilità domiciliare</a:t>
            </a:r>
          </a:p>
          <a:p>
            <a:pPr marL="800100" lvl="1" indent="-342900">
              <a:buFont typeface="Wingdings" panose="05000000000000000000" pitchFamily="2" charset="2"/>
              <a:buChar char="Ø"/>
            </a:pPr>
            <a:r>
              <a:rPr lang="it-IT" altLang="it-IT" sz="2200" i="1" dirty="0">
                <a:solidFill>
                  <a:srgbClr val="003366"/>
                </a:solidFill>
                <a:latin typeface="Calibri" pitchFamily="34" charset="0"/>
              </a:rPr>
              <a:t>Attività ordinarie della vita quotidiana</a:t>
            </a:r>
          </a:p>
          <a:p>
            <a:pPr marL="800100" lvl="1" indent="-342900">
              <a:buFont typeface="Wingdings" panose="05000000000000000000" pitchFamily="2" charset="2"/>
              <a:buChar char="Ø"/>
            </a:pPr>
            <a:r>
              <a:rPr lang="it-IT" altLang="it-IT" sz="2200" i="1" dirty="0">
                <a:solidFill>
                  <a:srgbClr val="003366"/>
                </a:solidFill>
                <a:latin typeface="Calibri" pitchFamily="34" charset="0"/>
              </a:rPr>
              <a:t>Mobilità e attività extradomiciliare </a:t>
            </a: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917" y="136478"/>
            <a:ext cx="362974" cy="362974"/>
          </a:xfrm>
          <a:prstGeom prst="rect">
            <a:avLst/>
          </a:prstGeom>
        </p:spPr>
      </p:pic>
    </p:spTree>
    <p:extLst>
      <p:ext uri="{BB962C8B-B14F-4D97-AF65-F5344CB8AC3E}">
        <p14:creationId xmlns:p14="http://schemas.microsoft.com/office/powerpoint/2010/main" val="42755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713232" y="115200"/>
            <a:ext cx="1028700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i="1" dirty="0" smtClean="0">
                <a:solidFill>
                  <a:srgbClr val="189BEB"/>
                </a:solidFill>
                <a:latin typeface="+mj-lt"/>
              </a:rPr>
              <a:t>Valutazione dello stato del bisogno, es. di domande tratte dal questionario standard</a:t>
            </a:r>
            <a:r>
              <a:rPr lang="it-IT" sz="2000" b="1" i="1" dirty="0" smtClean="0">
                <a:solidFill>
                  <a:srgbClr val="FF0000"/>
                </a:solidFill>
                <a:latin typeface="+mj-lt"/>
              </a:rPr>
              <a:t> </a:t>
            </a:r>
            <a:r>
              <a:rPr lang="it-IT" altLang="it-IT" sz="2000" b="1" i="1" dirty="0" smtClean="0">
                <a:solidFill>
                  <a:srgbClr val="FF0000"/>
                </a:solidFill>
                <a:latin typeface="+mj-lt"/>
              </a:rPr>
              <a:t> </a:t>
            </a:r>
            <a:r>
              <a:rPr lang="it-IT" altLang="it-IT" sz="2000" b="1" i="1" dirty="0" smtClean="0">
                <a:solidFill>
                  <a:srgbClr val="189BEB"/>
                </a:solidFill>
                <a:latin typeface="+mj-lt"/>
              </a:rPr>
              <a:t> </a:t>
            </a:r>
            <a:endParaRPr lang="it-IT" sz="2000" b="1" i="1" dirty="0">
              <a:solidFill>
                <a:srgbClr val="189BEB"/>
              </a:solidFill>
              <a:latin typeface="+mj-lt"/>
            </a:endParaRP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sp>
        <p:nvSpPr>
          <p:cNvPr id="9" name="Rettangolo arrotondato 6"/>
          <p:cNvSpPr>
            <a:spLocks noChangeArrowheads="1"/>
          </p:cNvSpPr>
          <p:nvPr/>
        </p:nvSpPr>
        <p:spPr bwMode="auto">
          <a:xfrm>
            <a:off x="83126" y="665018"/>
            <a:ext cx="11827822" cy="5491710"/>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r>
              <a:rPr lang="it-IT" sz="1800" i="1" dirty="0">
                <a:solidFill>
                  <a:srgbClr val="003366"/>
                </a:solidFill>
                <a:latin typeface="Calibri" pitchFamily="34" charset="0"/>
              </a:rPr>
              <a:t> </a:t>
            </a:r>
          </a:p>
          <a:p>
            <a:pPr lvl="0">
              <a:buFont typeface="+mj-lt"/>
              <a:buAutoNum type="arabicPeriod"/>
            </a:pPr>
            <a:r>
              <a:rPr lang="it-IT" sz="1800" i="1" dirty="0">
                <a:solidFill>
                  <a:srgbClr val="003366"/>
                </a:solidFill>
                <a:latin typeface="Calibri" pitchFamily="34" charset="0"/>
              </a:rPr>
              <a:t>Indicare quale delle seguenti possibilità descrive meglio la capacità della persona di cambiare la propria posizione corporea (sdraiarsi, mettersi a sedere, alzarsi in piedi dalla posizione seduta o sdraiata)</a:t>
            </a:r>
          </a:p>
          <a:p>
            <a:pPr lvl="0">
              <a:buFont typeface="+mj-lt"/>
              <a:buAutoNum type="arabicPeriod"/>
            </a:pPr>
            <a:r>
              <a:rPr lang="it-IT" sz="1800" i="1" dirty="0">
                <a:solidFill>
                  <a:srgbClr val="003366"/>
                </a:solidFill>
                <a:latin typeface="Calibri" pitchFamily="34" charset="0"/>
              </a:rPr>
              <a:t>Indicare quale delle seguenti possibilità descrive meglio la capacità della persona di muoversi all’interno della propria abitazione (spostarsi da una stanza ad un’altra, sul balcone, in veranda o in giardino)</a:t>
            </a:r>
          </a:p>
          <a:p>
            <a:pPr lvl="0">
              <a:buFont typeface="+mj-lt"/>
              <a:buAutoNum type="arabicPeriod"/>
            </a:pPr>
            <a:r>
              <a:rPr lang="it-IT" sz="1800" i="1" dirty="0">
                <a:solidFill>
                  <a:srgbClr val="003366"/>
                </a:solidFill>
                <a:latin typeface="Calibri" pitchFamily="34" charset="0"/>
              </a:rPr>
              <a:t>Indicare quale delle seguenti possibilità descrive meglio la capacità della persona di avere cura della propria igiene personale (fare il bagno o la doccia per lavare il proprio corpo o parti di esso e asciugarsi)</a:t>
            </a:r>
          </a:p>
          <a:p>
            <a:pPr lvl="0">
              <a:buFont typeface="+mj-lt"/>
              <a:buAutoNum type="arabicPeriod"/>
            </a:pPr>
            <a:r>
              <a:rPr lang="it-IT" sz="1800" i="1" dirty="0">
                <a:solidFill>
                  <a:srgbClr val="003366"/>
                </a:solidFill>
                <a:latin typeface="Calibri" pitchFamily="34" charset="0"/>
              </a:rPr>
              <a:t>Indicare quale delle seguenti possibilità descrive meglio la capacità di indossare e togliere indumenti e calzature</a:t>
            </a:r>
          </a:p>
          <a:p>
            <a:pPr lvl="0">
              <a:buFont typeface="+mj-lt"/>
              <a:buAutoNum type="arabicPeriod"/>
            </a:pPr>
            <a:r>
              <a:rPr lang="it-IT" sz="1800" i="1" dirty="0">
                <a:solidFill>
                  <a:srgbClr val="003366"/>
                </a:solidFill>
                <a:latin typeface="Calibri" pitchFamily="34" charset="0"/>
              </a:rPr>
              <a:t>Indicare quale delle seguenti possibilità descrive meglio la capacità di tagliare e spezzare gli alimenti, usare le posate e portare il cibo alla bocca </a:t>
            </a:r>
          </a:p>
          <a:p>
            <a:pPr lvl="0">
              <a:buFont typeface="+mj-lt"/>
              <a:buAutoNum type="arabicPeriod"/>
            </a:pPr>
            <a:r>
              <a:rPr lang="it-IT" sz="1800" i="1" dirty="0">
                <a:solidFill>
                  <a:srgbClr val="003366"/>
                </a:solidFill>
                <a:latin typeface="Calibri" pitchFamily="34" charset="0"/>
              </a:rPr>
              <a:t>Indicare quale delle seguenti possibilità descrive meglio la capacità di salvaguardare la propria salute (ad esempio contattare il medico in caso di necessità o tramite terzi, programmare vaccinazioni e regolari controlli medici) e di assumere farmaci</a:t>
            </a:r>
          </a:p>
          <a:p>
            <a:pPr lvl="0">
              <a:buFont typeface="+mj-lt"/>
              <a:buAutoNum type="arabicPeriod"/>
            </a:pPr>
            <a:r>
              <a:rPr lang="it-IT" sz="1800" i="1" dirty="0">
                <a:solidFill>
                  <a:srgbClr val="003366"/>
                </a:solidFill>
                <a:latin typeface="Calibri" pitchFamily="34" charset="0"/>
              </a:rPr>
              <a:t>Indicare quale delle seguenti possibilità descrive meglio la capacità di muoversi in ambienti diversi rispetto alla sua abitazione, raggiungendo qualunque luogo anche mediante l’impiego di mezzi pubblici o propri (ad esempio auto di proprietà, taxi, bus, metro)</a:t>
            </a:r>
          </a:p>
          <a:p>
            <a:pPr lvl="0">
              <a:buFont typeface="+mj-lt"/>
              <a:buAutoNum type="arabicPeriod"/>
            </a:pPr>
            <a:r>
              <a:rPr lang="it-IT" sz="1800" i="1" dirty="0">
                <a:solidFill>
                  <a:srgbClr val="003366"/>
                </a:solidFill>
                <a:latin typeface="Calibri" pitchFamily="34" charset="0"/>
              </a:rPr>
              <a:t>Indicare quale delle seguenti possibilità descrive meglio la capacità di gestire il proprio denaro, conservando l’autonomia nel controllo delle finanze (ad esempio, conto corrente, libretto assegni, bancomat) e acquistando beni e servizi</a:t>
            </a:r>
          </a:p>
        </p:txBody>
      </p:sp>
    </p:spTree>
    <p:extLst>
      <p:ext uri="{BB962C8B-B14F-4D97-AF65-F5344CB8AC3E}">
        <p14:creationId xmlns:p14="http://schemas.microsoft.com/office/powerpoint/2010/main" val="139790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000" y="115200"/>
            <a:ext cx="7174525"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i="1" dirty="0">
                <a:solidFill>
                  <a:srgbClr val="189BEB"/>
                </a:solidFill>
                <a:latin typeface="+mj-lt"/>
              </a:rPr>
              <a:t>Esempio schema di </a:t>
            </a:r>
            <a:r>
              <a:rPr lang="it-IT" sz="2000" b="1" i="1" dirty="0" smtClean="0">
                <a:solidFill>
                  <a:srgbClr val="189BEB"/>
                </a:solidFill>
                <a:latin typeface="+mj-lt"/>
              </a:rPr>
              <a:t>valutazione del bisogno anziani </a:t>
            </a:r>
            <a:r>
              <a:rPr lang="it-IT" sz="2000" dirty="0"/>
              <a:t> </a:t>
            </a:r>
            <a:endParaRPr lang="it-IT" sz="2000" b="1" dirty="0">
              <a:solidFill>
                <a:srgbClr val="189BEB"/>
              </a:solidFill>
              <a:latin typeface="+mj-lt"/>
            </a:endParaRP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909705111"/>
              </p:ext>
            </p:extLst>
          </p:nvPr>
        </p:nvGraphicFramePr>
        <p:xfrm>
          <a:off x="196948" y="829993"/>
          <a:ext cx="11704319" cy="5345722"/>
        </p:xfrm>
        <a:graphic>
          <a:graphicData uri="http://schemas.openxmlformats.org/drawingml/2006/table">
            <a:tbl>
              <a:tblPr>
                <a:tableStyleId>{616DA210-FB5B-4158-B5E0-FEB733F419BA}</a:tableStyleId>
              </a:tblPr>
              <a:tblGrid>
                <a:gridCol w="1316596">
                  <a:extLst>
                    <a:ext uri="{9D8B030D-6E8A-4147-A177-3AD203B41FA5}">
                      <a16:colId xmlns="" xmlns:a16="http://schemas.microsoft.com/office/drawing/2014/main" val="22623815"/>
                    </a:ext>
                  </a:extLst>
                </a:gridCol>
                <a:gridCol w="1885634">
                  <a:extLst>
                    <a:ext uri="{9D8B030D-6E8A-4147-A177-3AD203B41FA5}">
                      <a16:colId xmlns="" xmlns:a16="http://schemas.microsoft.com/office/drawing/2014/main" val="3734852587"/>
                    </a:ext>
                  </a:extLst>
                </a:gridCol>
                <a:gridCol w="881377">
                  <a:extLst>
                    <a:ext uri="{9D8B030D-6E8A-4147-A177-3AD203B41FA5}">
                      <a16:colId xmlns="" xmlns:a16="http://schemas.microsoft.com/office/drawing/2014/main" val="3082115883"/>
                    </a:ext>
                  </a:extLst>
                </a:gridCol>
                <a:gridCol w="6170224">
                  <a:extLst>
                    <a:ext uri="{9D8B030D-6E8A-4147-A177-3AD203B41FA5}">
                      <a16:colId xmlns="" xmlns:a16="http://schemas.microsoft.com/office/drawing/2014/main" val="988986706"/>
                    </a:ext>
                  </a:extLst>
                </a:gridCol>
                <a:gridCol w="1450488">
                  <a:extLst>
                    <a:ext uri="{9D8B030D-6E8A-4147-A177-3AD203B41FA5}">
                      <a16:colId xmlns="" xmlns:a16="http://schemas.microsoft.com/office/drawing/2014/main" val="952715511"/>
                    </a:ext>
                  </a:extLst>
                </a:gridCol>
              </a:tblGrid>
              <a:tr h="348156">
                <a:tc>
                  <a:txBody>
                    <a:bodyPr/>
                    <a:lstStyle/>
                    <a:p>
                      <a:pPr algn="ctr" fontAlgn="b"/>
                      <a:r>
                        <a:rPr lang="it-IT" sz="1050" b="1" u="none" strike="noStrike" dirty="0" err="1">
                          <a:solidFill>
                            <a:schemeClr val="bg1"/>
                          </a:solidFill>
                          <a:effectLst/>
                        </a:rPr>
                        <a:t>Macroarea</a:t>
                      </a:r>
                      <a:endParaRPr lang="it-IT" sz="1050" b="1" i="0" u="none" strike="noStrike" dirty="0">
                        <a:solidFill>
                          <a:schemeClr val="bg1"/>
                        </a:solidFill>
                        <a:effectLst/>
                        <a:latin typeface="Calibri" panose="020F0502020204030204" pitchFamily="34" charset="0"/>
                      </a:endParaRPr>
                    </a:p>
                  </a:txBody>
                  <a:tcPr marL="5241" marR="5241" marT="5241" marB="0" anchor="ctr">
                    <a:solidFill>
                      <a:srgbClr val="189BEB"/>
                    </a:solidFill>
                  </a:tcPr>
                </a:tc>
                <a:tc>
                  <a:txBody>
                    <a:bodyPr/>
                    <a:lstStyle/>
                    <a:p>
                      <a:pPr algn="ctr" fontAlgn="b"/>
                      <a:r>
                        <a:rPr lang="it-IT" sz="1050" b="1" u="none" strike="noStrike" dirty="0">
                          <a:solidFill>
                            <a:schemeClr val="bg1"/>
                          </a:solidFill>
                          <a:effectLst/>
                        </a:rPr>
                        <a:t>Area</a:t>
                      </a:r>
                      <a:endParaRPr lang="it-IT" sz="1050" b="1" i="0" u="none" strike="noStrike" dirty="0">
                        <a:solidFill>
                          <a:schemeClr val="bg1"/>
                        </a:solidFill>
                        <a:effectLst/>
                        <a:latin typeface="Calibri" panose="020F0502020204030204" pitchFamily="34" charset="0"/>
                      </a:endParaRPr>
                    </a:p>
                  </a:txBody>
                  <a:tcPr marL="5241" marR="5241" marT="5241" marB="0" anchor="ctr">
                    <a:solidFill>
                      <a:srgbClr val="189BEB"/>
                    </a:solidFill>
                  </a:tcPr>
                </a:tc>
                <a:tc>
                  <a:txBody>
                    <a:bodyPr/>
                    <a:lstStyle/>
                    <a:p>
                      <a:pPr algn="ctr" fontAlgn="b"/>
                      <a:r>
                        <a:rPr lang="it-IT" sz="1050" b="1" u="none" strike="noStrike" dirty="0">
                          <a:solidFill>
                            <a:schemeClr val="bg1"/>
                          </a:solidFill>
                          <a:effectLst/>
                        </a:rPr>
                        <a:t>Peso</a:t>
                      </a:r>
                      <a:endParaRPr lang="it-IT" sz="1050" b="1" i="0" u="none" strike="noStrike" dirty="0">
                        <a:solidFill>
                          <a:schemeClr val="bg1"/>
                        </a:solidFill>
                        <a:effectLst/>
                        <a:latin typeface="Calibri" panose="020F0502020204030204" pitchFamily="34" charset="0"/>
                      </a:endParaRPr>
                    </a:p>
                  </a:txBody>
                  <a:tcPr marL="5241" marR="5241" marT="5241" marB="0" anchor="ctr">
                    <a:solidFill>
                      <a:srgbClr val="189BEB"/>
                    </a:solidFill>
                  </a:tcPr>
                </a:tc>
                <a:tc>
                  <a:txBody>
                    <a:bodyPr/>
                    <a:lstStyle/>
                    <a:p>
                      <a:pPr algn="ctr" fontAlgn="b"/>
                      <a:r>
                        <a:rPr lang="it-IT" sz="1050" b="1" u="none" strike="noStrike" dirty="0">
                          <a:solidFill>
                            <a:schemeClr val="bg1"/>
                          </a:solidFill>
                          <a:effectLst/>
                        </a:rPr>
                        <a:t>Descrizione</a:t>
                      </a:r>
                      <a:endParaRPr lang="it-IT" sz="1050" b="1" i="0" u="none" strike="noStrike" dirty="0">
                        <a:solidFill>
                          <a:schemeClr val="bg1"/>
                        </a:solidFill>
                        <a:effectLst/>
                        <a:latin typeface="Calibri" panose="020F0502020204030204" pitchFamily="34" charset="0"/>
                      </a:endParaRPr>
                    </a:p>
                  </a:txBody>
                  <a:tcPr marL="5241" marR="5241" marT="5241" marB="0" anchor="ctr">
                    <a:solidFill>
                      <a:srgbClr val="189BEB"/>
                    </a:solidFill>
                  </a:tcPr>
                </a:tc>
                <a:tc>
                  <a:txBody>
                    <a:bodyPr/>
                    <a:lstStyle/>
                    <a:p>
                      <a:pPr algn="ctr" fontAlgn="b"/>
                      <a:r>
                        <a:rPr lang="it-IT" sz="1050" b="1" u="none" strike="noStrike" dirty="0">
                          <a:solidFill>
                            <a:schemeClr val="bg1"/>
                          </a:solidFill>
                          <a:effectLst/>
                        </a:rPr>
                        <a:t>Prestazioni Integrative</a:t>
                      </a:r>
                      <a:endParaRPr lang="it-IT" sz="1050" b="1" i="0" u="none" strike="noStrike" dirty="0">
                        <a:solidFill>
                          <a:schemeClr val="bg1"/>
                        </a:solidFill>
                        <a:effectLst/>
                        <a:latin typeface="Calibri" panose="020F0502020204030204" pitchFamily="34" charset="0"/>
                      </a:endParaRPr>
                    </a:p>
                  </a:txBody>
                  <a:tcPr marL="5241" marR="5241" marT="5241" marB="0" anchor="ctr">
                    <a:solidFill>
                      <a:srgbClr val="189BEB"/>
                    </a:solidFill>
                  </a:tcPr>
                </a:tc>
                <a:extLst>
                  <a:ext uri="{0D108BD9-81ED-4DB2-BD59-A6C34878D82A}">
                    <a16:rowId xmlns="" xmlns:a16="http://schemas.microsoft.com/office/drawing/2014/main" val="587201447"/>
                  </a:ext>
                </a:extLst>
              </a:tr>
              <a:tr h="417322">
                <a:tc rowSpan="2">
                  <a:txBody>
                    <a:bodyPr/>
                    <a:lstStyle/>
                    <a:p>
                      <a:pPr algn="ctr" fontAlgn="ctr"/>
                      <a:r>
                        <a:rPr lang="it-IT" sz="1050" b="1" u="none" strike="noStrike" dirty="0">
                          <a:solidFill>
                            <a:schemeClr val="bg1"/>
                          </a:solidFill>
                          <a:effectLst/>
                        </a:rPr>
                        <a:t>mobilità domiciliare</a:t>
                      </a:r>
                      <a:endParaRPr lang="it-IT" sz="1050" b="1" i="0" u="none" strike="noStrike" dirty="0">
                        <a:solidFill>
                          <a:schemeClr val="bg1"/>
                        </a:solidFill>
                        <a:effectLst/>
                        <a:latin typeface="Calibri" panose="020F0502020204030204" pitchFamily="34" charset="0"/>
                      </a:endParaRPr>
                    </a:p>
                  </a:txBody>
                  <a:tcPr marL="5241" marR="5241" marT="5241" marB="0" anchor="ctr">
                    <a:solidFill>
                      <a:srgbClr val="189BEB"/>
                    </a:solidFill>
                  </a:tcPr>
                </a:tc>
                <a:tc>
                  <a:txBody>
                    <a:bodyPr/>
                    <a:lstStyle/>
                    <a:p>
                      <a:pPr algn="ctr" fontAlgn="ctr"/>
                      <a:r>
                        <a:rPr lang="it-IT" sz="1050" u="none" strike="noStrike" dirty="0">
                          <a:effectLst/>
                        </a:rPr>
                        <a:t>mobilità domestica</a:t>
                      </a:r>
                      <a:endParaRPr lang="it-IT" sz="1050" b="0" i="0" u="none" strike="noStrike" dirty="0">
                        <a:solidFill>
                          <a:srgbClr val="000000"/>
                        </a:solidFill>
                        <a:effectLst/>
                        <a:latin typeface="Calibri" panose="020F0502020204030204" pitchFamily="34" charset="0"/>
                      </a:endParaRPr>
                    </a:p>
                  </a:txBody>
                  <a:tcPr marL="5241" marR="5241" marT="5241" marB="0" anchor="ctr">
                    <a:solidFill>
                      <a:srgbClr val="C3E2FF"/>
                    </a:solidFill>
                  </a:tcPr>
                </a:tc>
                <a:tc>
                  <a:txBody>
                    <a:bodyPr/>
                    <a:lstStyle/>
                    <a:p>
                      <a:pPr algn="l" fontAlgn="b"/>
                      <a:r>
                        <a:rPr lang="it-IT" sz="1050" u="none" strike="noStrike" dirty="0">
                          <a:effectLst/>
                        </a:rPr>
                        <a:t> </a:t>
                      </a:r>
                      <a:endParaRPr lang="it-IT" sz="1050" b="0" i="0" u="none" strike="noStrike" dirty="0">
                        <a:solidFill>
                          <a:srgbClr val="000000"/>
                        </a:solidFill>
                        <a:effectLst/>
                        <a:latin typeface="Calibri" panose="020F0502020204030204" pitchFamily="34" charset="0"/>
                      </a:endParaRPr>
                    </a:p>
                  </a:txBody>
                  <a:tcPr marL="5241" marR="5241" marT="5241" marB="0" anchor="b">
                    <a:solidFill>
                      <a:srgbClr val="C3E2FF"/>
                    </a:solidFill>
                  </a:tcPr>
                </a:tc>
                <a:tc>
                  <a:txBody>
                    <a:bodyPr/>
                    <a:lstStyle/>
                    <a:p>
                      <a:pPr algn="ctr" fontAlgn="b"/>
                      <a:r>
                        <a:rPr lang="it-IT" sz="1050" u="none" strike="noStrike" dirty="0">
                          <a:effectLst/>
                        </a:rPr>
                        <a:t>Valutazione della capacità di mobilità domestica nell’alzata e rimessa a letto, nella mobilità all’interno del domicilio durante la giornata, anche con l’ausilio di supporti. </a:t>
                      </a:r>
                      <a:endParaRPr lang="it-IT" sz="1050" b="0" i="0" u="none" strike="noStrike" dirty="0">
                        <a:solidFill>
                          <a:srgbClr val="000000"/>
                        </a:solidFill>
                        <a:effectLst/>
                        <a:latin typeface="Calibri" panose="020F0502020204030204" pitchFamily="34" charset="0"/>
                      </a:endParaRPr>
                    </a:p>
                  </a:txBody>
                  <a:tcPr marL="5241" marR="5241" marT="5241" marB="0" anchor="ctr">
                    <a:solidFill>
                      <a:srgbClr val="C3E2FF"/>
                    </a:solidFill>
                  </a:tcPr>
                </a:tc>
                <a:tc rowSpan="2">
                  <a:txBody>
                    <a:bodyPr/>
                    <a:lstStyle/>
                    <a:p>
                      <a:pPr algn="ctr" fontAlgn="ctr"/>
                      <a:r>
                        <a:rPr lang="it-IT" sz="1050" u="none" strike="noStrike" dirty="0">
                          <a:effectLst/>
                        </a:rPr>
                        <a:t>Tipologia di prestazioni consigliate </a:t>
                      </a:r>
                      <a:endParaRPr lang="it-IT" sz="1050" b="0" i="0" u="none" strike="noStrike" dirty="0">
                        <a:solidFill>
                          <a:srgbClr val="000000"/>
                        </a:solidFill>
                        <a:effectLst/>
                        <a:latin typeface="Calibri" panose="020F0502020204030204" pitchFamily="34" charset="0"/>
                      </a:endParaRPr>
                    </a:p>
                  </a:txBody>
                  <a:tcPr marL="5241" marR="5241" marT="5241" marB="0" anchor="ctr">
                    <a:solidFill>
                      <a:srgbClr val="C3E2FF"/>
                    </a:solidFill>
                  </a:tcPr>
                </a:tc>
                <a:extLst>
                  <a:ext uri="{0D108BD9-81ED-4DB2-BD59-A6C34878D82A}">
                    <a16:rowId xmlns="" xmlns:a16="http://schemas.microsoft.com/office/drawing/2014/main" val="2329442077"/>
                  </a:ext>
                </a:extLst>
              </a:tr>
              <a:tr h="445733">
                <a:tc vMerge="1">
                  <a:txBody>
                    <a:bodyPr/>
                    <a:lstStyle/>
                    <a:p>
                      <a:endParaRPr lang="it-IT"/>
                    </a:p>
                  </a:txBody>
                  <a:tcPr/>
                </a:tc>
                <a:tc>
                  <a:txBody>
                    <a:bodyPr/>
                    <a:lstStyle/>
                    <a:p>
                      <a:pPr algn="ctr" fontAlgn="ctr"/>
                      <a:r>
                        <a:rPr lang="it-IT" sz="1050" u="none" strike="noStrike" dirty="0">
                          <a:effectLst/>
                        </a:rPr>
                        <a:t>sorveglianza riposo notturna</a:t>
                      </a:r>
                      <a:endParaRPr lang="it-IT" sz="1050" b="0" i="0" u="none" strike="noStrike" dirty="0">
                        <a:solidFill>
                          <a:srgbClr val="000000"/>
                        </a:solidFill>
                        <a:effectLst/>
                        <a:latin typeface="Calibri" panose="020F0502020204030204" pitchFamily="34" charset="0"/>
                      </a:endParaRPr>
                    </a:p>
                  </a:txBody>
                  <a:tcPr marL="5241" marR="5241" marT="5241" marB="0" anchor="ctr">
                    <a:solidFill>
                      <a:srgbClr val="C3E2FF"/>
                    </a:solidFill>
                  </a:tcPr>
                </a:tc>
                <a:tc>
                  <a:txBody>
                    <a:bodyPr/>
                    <a:lstStyle/>
                    <a:p>
                      <a:pPr algn="l" fontAlgn="b"/>
                      <a:r>
                        <a:rPr lang="it-IT" sz="1050" u="none" strike="noStrike" dirty="0">
                          <a:effectLst/>
                        </a:rPr>
                        <a:t> </a:t>
                      </a:r>
                      <a:endParaRPr lang="it-IT" sz="1050" b="0" i="0" u="none" strike="noStrike" dirty="0">
                        <a:solidFill>
                          <a:srgbClr val="000000"/>
                        </a:solidFill>
                        <a:effectLst/>
                        <a:latin typeface="Calibri" panose="020F0502020204030204" pitchFamily="34" charset="0"/>
                      </a:endParaRPr>
                    </a:p>
                  </a:txBody>
                  <a:tcPr marL="5241" marR="5241" marT="5241" marB="0" anchor="b">
                    <a:solidFill>
                      <a:srgbClr val="C3E2FF"/>
                    </a:solidFill>
                  </a:tcPr>
                </a:tc>
                <a:tc>
                  <a:txBody>
                    <a:bodyPr/>
                    <a:lstStyle/>
                    <a:p>
                      <a:pPr algn="ctr" fontAlgn="b"/>
                      <a:r>
                        <a:rPr lang="it-IT" sz="1050" u="none" strike="noStrike" dirty="0">
                          <a:effectLst/>
                        </a:rPr>
                        <a:t>Valutazione della necessità di eventuale assistenza e monitoraggio durante il riposo notturno. </a:t>
                      </a:r>
                      <a:endParaRPr lang="it-IT" sz="1050" b="0" i="0" u="none" strike="noStrike" dirty="0">
                        <a:solidFill>
                          <a:srgbClr val="000000"/>
                        </a:solidFill>
                        <a:effectLst/>
                        <a:latin typeface="Calibri" panose="020F0502020204030204" pitchFamily="34" charset="0"/>
                      </a:endParaRPr>
                    </a:p>
                  </a:txBody>
                  <a:tcPr marL="5241" marR="5241" marT="5241" marB="0" anchor="ctr">
                    <a:solidFill>
                      <a:srgbClr val="C3E2FF"/>
                    </a:solidFill>
                  </a:tcPr>
                </a:tc>
                <a:tc vMerge="1">
                  <a:txBody>
                    <a:bodyPr/>
                    <a:lstStyle/>
                    <a:p>
                      <a:endParaRPr lang="it-IT"/>
                    </a:p>
                  </a:txBody>
                  <a:tcPr/>
                </a:tc>
                <a:extLst>
                  <a:ext uri="{0D108BD9-81ED-4DB2-BD59-A6C34878D82A}">
                    <a16:rowId xmlns="" xmlns:a16="http://schemas.microsoft.com/office/drawing/2014/main" val="3356937191"/>
                  </a:ext>
                </a:extLst>
              </a:tr>
              <a:tr h="493061">
                <a:tc rowSpan="7">
                  <a:txBody>
                    <a:bodyPr/>
                    <a:lstStyle/>
                    <a:p>
                      <a:pPr algn="ctr" fontAlgn="ctr"/>
                      <a:r>
                        <a:rPr lang="it-IT" sz="1050" b="1" u="none" strike="noStrike" dirty="0">
                          <a:solidFill>
                            <a:schemeClr val="bg1"/>
                          </a:solidFill>
                          <a:effectLst/>
                        </a:rPr>
                        <a:t>attività ordinarie della vita quotidiana</a:t>
                      </a:r>
                      <a:endParaRPr lang="it-IT" sz="1050" b="1" i="0" u="none" strike="noStrike" dirty="0">
                        <a:solidFill>
                          <a:schemeClr val="bg1"/>
                        </a:solidFill>
                        <a:effectLst/>
                        <a:latin typeface="Calibri" panose="020F0502020204030204" pitchFamily="34" charset="0"/>
                      </a:endParaRPr>
                    </a:p>
                  </a:txBody>
                  <a:tcPr marL="5241" marR="5241" marT="5241" marB="0" anchor="ctr">
                    <a:solidFill>
                      <a:srgbClr val="189BEB"/>
                    </a:solidFill>
                  </a:tcPr>
                </a:tc>
                <a:tc>
                  <a:txBody>
                    <a:bodyPr/>
                    <a:lstStyle/>
                    <a:p>
                      <a:pPr algn="ctr" fontAlgn="ctr"/>
                      <a:r>
                        <a:rPr lang="it-IT" sz="1050" u="none" strike="noStrike" dirty="0">
                          <a:effectLst/>
                        </a:rPr>
                        <a:t>igiene personale</a:t>
                      </a:r>
                      <a:endParaRPr lang="it-IT" sz="1050" b="0" i="0" u="none" strike="noStrike" dirty="0">
                        <a:solidFill>
                          <a:srgbClr val="000000"/>
                        </a:solidFill>
                        <a:effectLst/>
                        <a:latin typeface="Calibri" panose="020F0502020204030204" pitchFamily="34" charset="0"/>
                      </a:endParaRPr>
                    </a:p>
                  </a:txBody>
                  <a:tcPr marL="5241" marR="5241" marT="5241" marB="0" anchor="ctr"/>
                </a:tc>
                <a:tc>
                  <a:txBody>
                    <a:bodyPr/>
                    <a:lstStyle/>
                    <a:p>
                      <a:pPr algn="l" fontAlgn="b"/>
                      <a:r>
                        <a:rPr lang="it-IT" sz="1050" u="none" strike="noStrike">
                          <a:effectLst/>
                        </a:rPr>
                        <a:t> </a:t>
                      </a:r>
                      <a:endParaRPr lang="it-IT" sz="1050" b="0" i="0" u="none" strike="noStrike">
                        <a:solidFill>
                          <a:srgbClr val="000000"/>
                        </a:solidFill>
                        <a:effectLst/>
                        <a:latin typeface="Calibri" panose="020F0502020204030204" pitchFamily="34" charset="0"/>
                      </a:endParaRPr>
                    </a:p>
                  </a:txBody>
                  <a:tcPr marL="5241" marR="5241" marT="5241" marB="0" anchor="b"/>
                </a:tc>
                <a:tc>
                  <a:txBody>
                    <a:bodyPr/>
                    <a:lstStyle/>
                    <a:p>
                      <a:pPr algn="ctr" fontAlgn="b"/>
                      <a:r>
                        <a:rPr lang="it-IT" sz="1050" u="none" strike="noStrike" dirty="0">
                          <a:effectLst/>
                        </a:rPr>
                        <a:t>Valutazione della capacità di avere cura della propria igiene personale, di fare il bagno/doccia. </a:t>
                      </a:r>
                      <a:endParaRPr lang="it-IT" sz="1050" b="0" i="0" u="none" strike="noStrike" dirty="0">
                        <a:solidFill>
                          <a:srgbClr val="000000"/>
                        </a:solidFill>
                        <a:effectLst/>
                        <a:latin typeface="Calibri" panose="020F0502020204030204" pitchFamily="34" charset="0"/>
                      </a:endParaRPr>
                    </a:p>
                  </a:txBody>
                  <a:tcPr marL="5241" marR="5241" marT="5241" marB="0" anchor="ctr"/>
                </a:tc>
                <a:tc rowSpan="7">
                  <a:txBody>
                    <a:bodyPr/>
                    <a:lstStyle/>
                    <a:p>
                      <a:pPr algn="ctr" fontAlgn="ctr"/>
                      <a:r>
                        <a:rPr lang="it-IT" sz="1050" u="none" strike="noStrike">
                          <a:effectLst/>
                        </a:rPr>
                        <a:t>Tipologia di prestazioni consigliate </a:t>
                      </a:r>
                      <a:endParaRPr lang="it-IT" sz="1050" b="0" i="0" u="none" strike="noStrike">
                        <a:solidFill>
                          <a:srgbClr val="000000"/>
                        </a:solidFill>
                        <a:effectLst/>
                        <a:latin typeface="Calibri" panose="020F0502020204030204" pitchFamily="34" charset="0"/>
                      </a:endParaRPr>
                    </a:p>
                  </a:txBody>
                  <a:tcPr marL="5241" marR="5241" marT="5241" marB="0" anchor="ctr"/>
                </a:tc>
                <a:extLst>
                  <a:ext uri="{0D108BD9-81ED-4DB2-BD59-A6C34878D82A}">
                    <a16:rowId xmlns="" xmlns:a16="http://schemas.microsoft.com/office/drawing/2014/main" val="3719842774"/>
                  </a:ext>
                </a:extLst>
              </a:tr>
              <a:tr h="449553">
                <a:tc vMerge="1">
                  <a:txBody>
                    <a:bodyPr/>
                    <a:lstStyle/>
                    <a:p>
                      <a:endParaRPr lang="it-IT"/>
                    </a:p>
                  </a:txBody>
                  <a:tcPr/>
                </a:tc>
                <a:tc>
                  <a:txBody>
                    <a:bodyPr/>
                    <a:lstStyle/>
                    <a:p>
                      <a:pPr algn="ctr" fontAlgn="ctr"/>
                      <a:r>
                        <a:rPr lang="it-IT" sz="1050" u="none" strike="noStrike" dirty="0">
                          <a:effectLst/>
                        </a:rPr>
                        <a:t>toilette</a:t>
                      </a:r>
                      <a:endParaRPr lang="it-IT" sz="1050" b="0" i="0" u="none" strike="noStrike" dirty="0">
                        <a:solidFill>
                          <a:srgbClr val="000000"/>
                        </a:solidFill>
                        <a:effectLst/>
                        <a:latin typeface="Calibri" panose="020F0502020204030204" pitchFamily="34" charset="0"/>
                      </a:endParaRPr>
                    </a:p>
                  </a:txBody>
                  <a:tcPr marL="5241" marR="5241" marT="5241" marB="0" anchor="ctr"/>
                </a:tc>
                <a:tc>
                  <a:txBody>
                    <a:bodyPr/>
                    <a:lstStyle/>
                    <a:p>
                      <a:pPr algn="l" fontAlgn="b"/>
                      <a:r>
                        <a:rPr lang="it-IT" sz="1050" u="none" strike="noStrike">
                          <a:effectLst/>
                        </a:rPr>
                        <a:t> </a:t>
                      </a:r>
                      <a:endParaRPr lang="it-IT" sz="1050" b="0" i="0" u="none" strike="noStrike">
                        <a:solidFill>
                          <a:srgbClr val="000000"/>
                        </a:solidFill>
                        <a:effectLst/>
                        <a:latin typeface="Calibri" panose="020F0502020204030204" pitchFamily="34" charset="0"/>
                      </a:endParaRPr>
                    </a:p>
                  </a:txBody>
                  <a:tcPr marL="5241" marR="5241" marT="5241" marB="0" anchor="b"/>
                </a:tc>
                <a:tc>
                  <a:txBody>
                    <a:bodyPr/>
                    <a:lstStyle/>
                    <a:p>
                      <a:pPr algn="ctr" fontAlgn="b"/>
                      <a:r>
                        <a:rPr lang="it-IT" sz="1050" u="none" strike="noStrike" dirty="0">
                          <a:effectLst/>
                        </a:rPr>
                        <a:t>Valutazione della capacità di andare autonomamente in bagno, di pulirsi e rivestirsi. Continenza ed incontinenza. </a:t>
                      </a:r>
                      <a:endParaRPr lang="it-IT" sz="1050" b="0" i="0" u="none" strike="noStrike" dirty="0">
                        <a:solidFill>
                          <a:srgbClr val="000000"/>
                        </a:solidFill>
                        <a:effectLst/>
                        <a:latin typeface="Calibri" panose="020F0502020204030204" pitchFamily="34" charset="0"/>
                      </a:endParaRPr>
                    </a:p>
                  </a:txBody>
                  <a:tcPr marL="5241" marR="5241" marT="5241" marB="0" anchor="ctr"/>
                </a:tc>
                <a:tc vMerge="1">
                  <a:txBody>
                    <a:bodyPr/>
                    <a:lstStyle/>
                    <a:p>
                      <a:endParaRPr lang="it-IT"/>
                    </a:p>
                  </a:txBody>
                  <a:tcPr/>
                </a:tc>
                <a:extLst>
                  <a:ext uri="{0D108BD9-81ED-4DB2-BD59-A6C34878D82A}">
                    <a16:rowId xmlns="" xmlns:a16="http://schemas.microsoft.com/office/drawing/2014/main" val="3716012379"/>
                  </a:ext>
                </a:extLst>
              </a:tr>
              <a:tr h="402582">
                <a:tc vMerge="1">
                  <a:txBody>
                    <a:bodyPr/>
                    <a:lstStyle/>
                    <a:p>
                      <a:endParaRPr lang="it-IT"/>
                    </a:p>
                  </a:txBody>
                  <a:tcPr/>
                </a:tc>
                <a:tc>
                  <a:txBody>
                    <a:bodyPr/>
                    <a:lstStyle/>
                    <a:p>
                      <a:pPr algn="ctr" fontAlgn="ctr"/>
                      <a:r>
                        <a:rPr lang="it-IT" sz="1050" u="none" strike="noStrike" dirty="0">
                          <a:effectLst/>
                        </a:rPr>
                        <a:t>vestizione</a:t>
                      </a:r>
                      <a:endParaRPr lang="it-IT" sz="1050" b="0" i="0" u="none" strike="noStrike" dirty="0">
                        <a:solidFill>
                          <a:srgbClr val="000000"/>
                        </a:solidFill>
                        <a:effectLst/>
                        <a:latin typeface="Calibri" panose="020F0502020204030204" pitchFamily="34" charset="0"/>
                      </a:endParaRPr>
                    </a:p>
                  </a:txBody>
                  <a:tcPr marL="5241" marR="5241" marT="5241" marB="0" anchor="ctr"/>
                </a:tc>
                <a:tc>
                  <a:txBody>
                    <a:bodyPr/>
                    <a:lstStyle/>
                    <a:p>
                      <a:pPr algn="l" fontAlgn="b"/>
                      <a:r>
                        <a:rPr lang="it-IT" sz="1050" u="none" strike="noStrike">
                          <a:effectLst/>
                        </a:rPr>
                        <a:t> </a:t>
                      </a:r>
                      <a:endParaRPr lang="it-IT" sz="1050" b="0" i="0" u="none" strike="noStrike">
                        <a:solidFill>
                          <a:srgbClr val="000000"/>
                        </a:solidFill>
                        <a:effectLst/>
                        <a:latin typeface="Calibri" panose="020F0502020204030204" pitchFamily="34" charset="0"/>
                      </a:endParaRPr>
                    </a:p>
                  </a:txBody>
                  <a:tcPr marL="5241" marR="5241" marT="5241" marB="0" anchor="b"/>
                </a:tc>
                <a:tc>
                  <a:txBody>
                    <a:bodyPr/>
                    <a:lstStyle/>
                    <a:p>
                      <a:pPr algn="ctr" fontAlgn="b"/>
                      <a:r>
                        <a:rPr lang="it-IT" sz="1050" u="none" strike="noStrike" dirty="0">
                          <a:effectLst/>
                        </a:rPr>
                        <a:t>Valutazione della capacità di vestirsi autonomamente.</a:t>
                      </a:r>
                      <a:endParaRPr lang="it-IT" sz="1050" b="0" i="0" u="none" strike="noStrike" dirty="0">
                        <a:solidFill>
                          <a:srgbClr val="000000"/>
                        </a:solidFill>
                        <a:effectLst/>
                        <a:latin typeface="Calibri" panose="020F0502020204030204" pitchFamily="34" charset="0"/>
                      </a:endParaRPr>
                    </a:p>
                  </a:txBody>
                  <a:tcPr marL="5241" marR="5241" marT="5241" marB="0" anchor="ctr"/>
                </a:tc>
                <a:tc vMerge="1">
                  <a:txBody>
                    <a:bodyPr/>
                    <a:lstStyle/>
                    <a:p>
                      <a:endParaRPr lang="it-IT"/>
                    </a:p>
                  </a:txBody>
                  <a:tcPr/>
                </a:tc>
                <a:extLst>
                  <a:ext uri="{0D108BD9-81ED-4DB2-BD59-A6C34878D82A}">
                    <a16:rowId xmlns="" xmlns:a16="http://schemas.microsoft.com/office/drawing/2014/main" val="457383846"/>
                  </a:ext>
                </a:extLst>
              </a:tr>
              <a:tr h="375517">
                <a:tc vMerge="1">
                  <a:txBody>
                    <a:bodyPr/>
                    <a:lstStyle/>
                    <a:p>
                      <a:endParaRPr lang="it-IT"/>
                    </a:p>
                  </a:txBody>
                  <a:tcPr/>
                </a:tc>
                <a:tc>
                  <a:txBody>
                    <a:bodyPr/>
                    <a:lstStyle/>
                    <a:p>
                      <a:pPr algn="ctr" fontAlgn="ctr"/>
                      <a:r>
                        <a:rPr lang="it-IT" sz="1050" u="none" strike="noStrike" dirty="0">
                          <a:effectLst/>
                        </a:rPr>
                        <a:t>alimentazione</a:t>
                      </a:r>
                      <a:endParaRPr lang="it-IT" sz="1050" b="0" i="0" u="none" strike="noStrike" dirty="0">
                        <a:solidFill>
                          <a:srgbClr val="000000"/>
                        </a:solidFill>
                        <a:effectLst/>
                        <a:latin typeface="Calibri" panose="020F0502020204030204" pitchFamily="34" charset="0"/>
                      </a:endParaRPr>
                    </a:p>
                  </a:txBody>
                  <a:tcPr marL="5241" marR="5241" marT="5241" marB="0" anchor="ctr"/>
                </a:tc>
                <a:tc>
                  <a:txBody>
                    <a:bodyPr/>
                    <a:lstStyle/>
                    <a:p>
                      <a:pPr algn="l" fontAlgn="b"/>
                      <a:r>
                        <a:rPr lang="it-IT" sz="1050" u="none" strike="noStrike">
                          <a:effectLst/>
                        </a:rPr>
                        <a:t> </a:t>
                      </a:r>
                      <a:endParaRPr lang="it-IT" sz="1050" b="0" i="0" u="none" strike="noStrike">
                        <a:solidFill>
                          <a:srgbClr val="000000"/>
                        </a:solidFill>
                        <a:effectLst/>
                        <a:latin typeface="Calibri" panose="020F0502020204030204" pitchFamily="34" charset="0"/>
                      </a:endParaRPr>
                    </a:p>
                  </a:txBody>
                  <a:tcPr marL="5241" marR="5241" marT="5241" marB="0" anchor="b"/>
                </a:tc>
                <a:tc>
                  <a:txBody>
                    <a:bodyPr/>
                    <a:lstStyle/>
                    <a:p>
                      <a:pPr algn="ctr" fontAlgn="b"/>
                      <a:r>
                        <a:rPr lang="it-IT" sz="1050" u="none" strike="noStrike" dirty="0">
                          <a:effectLst/>
                        </a:rPr>
                        <a:t>Valutazione della capacità di alimentarsi autonomamente in maniera costante ed adeguata. </a:t>
                      </a:r>
                      <a:endParaRPr lang="it-IT" sz="1050" b="0" i="0" u="none" strike="noStrike" dirty="0">
                        <a:solidFill>
                          <a:srgbClr val="000000"/>
                        </a:solidFill>
                        <a:effectLst/>
                        <a:latin typeface="Calibri" panose="020F0502020204030204" pitchFamily="34" charset="0"/>
                      </a:endParaRPr>
                    </a:p>
                  </a:txBody>
                  <a:tcPr marL="5241" marR="5241" marT="5241" marB="0" anchor="ctr"/>
                </a:tc>
                <a:tc vMerge="1">
                  <a:txBody>
                    <a:bodyPr/>
                    <a:lstStyle/>
                    <a:p>
                      <a:endParaRPr lang="it-IT"/>
                    </a:p>
                  </a:txBody>
                  <a:tcPr/>
                </a:tc>
                <a:extLst>
                  <a:ext uri="{0D108BD9-81ED-4DB2-BD59-A6C34878D82A}">
                    <a16:rowId xmlns="" xmlns:a16="http://schemas.microsoft.com/office/drawing/2014/main" val="303268982"/>
                  </a:ext>
                </a:extLst>
              </a:tr>
              <a:tr h="476618">
                <a:tc vMerge="1">
                  <a:txBody>
                    <a:bodyPr/>
                    <a:lstStyle/>
                    <a:p>
                      <a:endParaRPr lang="it-IT"/>
                    </a:p>
                  </a:txBody>
                  <a:tcPr/>
                </a:tc>
                <a:tc>
                  <a:txBody>
                    <a:bodyPr/>
                    <a:lstStyle/>
                    <a:p>
                      <a:pPr algn="ctr" fontAlgn="ctr"/>
                      <a:r>
                        <a:rPr lang="it-IT" sz="1050" u="none" strike="noStrike" dirty="0">
                          <a:effectLst/>
                        </a:rPr>
                        <a:t>preparazione pasti</a:t>
                      </a:r>
                      <a:endParaRPr lang="it-IT" sz="1050" b="0" i="0" u="none" strike="noStrike" dirty="0">
                        <a:solidFill>
                          <a:srgbClr val="000000"/>
                        </a:solidFill>
                        <a:effectLst/>
                        <a:latin typeface="Calibri" panose="020F0502020204030204" pitchFamily="34" charset="0"/>
                      </a:endParaRPr>
                    </a:p>
                  </a:txBody>
                  <a:tcPr marL="5241" marR="5241" marT="5241" marB="0" anchor="ctr"/>
                </a:tc>
                <a:tc>
                  <a:txBody>
                    <a:bodyPr/>
                    <a:lstStyle/>
                    <a:p>
                      <a:pPr algn="l" fontAlgn="b"/>
                      <a:r>
                        <a:rPr lang="it-IT" sz="1050" u="none" strike="noStrike" dirty="0">
                          <a:effectLst/>
                        </a:rPr>
                        <a:t> </a:t>
                      </a:r>
                      <a:endParaRPr lang="it-IT" sz="1050" b="0" i="0" u="none" strike="noStrike" dirty="0">
                        <a:solidFill>
                          <a:srgbClr val="000000"/>
                        </a:solidFill>
                        <a:effectLst/>
                        <a:latin typeface="Calibri" panose="020F0502020204030204" pitchFamily="34" charset="0"/>
                      </a:endParaRPr>
                    </a:p>
                  </a:txBody>
                  <a:tcPr marL="5241" marR="5241" marT="5241" marB="0" anchor="b"/>
                </a:tc>
                <a:tc>
                  <a:txBody>
                    <a:bodyPr/>
                    <a:lstStyle/>
                    <a:p>
                      <a:pPr algn="ctr" fontAlgn="b"/>
                      <a:r>
                        <a:rPr lang="it-IT" sz="1050" u="none" strike="noStrike" dirty="0">
                          <a:effectLst/>
                        </a:rPr>
                        <a:t>Valutazione della capacità di prepararsi i pasti.</a:t>
                      </a:r>
                      <a:endParaRPr lang="it-IT" sz="1050" b="0" i="0" u="none" strike="noStrike" dirty="0">
                        <a:solidFill>
                          <a:srgbClr val="000000"/>
                        </a:solidFill>
                        <a:effectLst/>
                        <a:latin typeface="Calibri" panose="020F0502020204030204" pitchFamily="34" charset="0"/>
                      </a:endParaRPr>
                    </a:p>
                  </a:txBody>
                  <a:tcPr marL="5241" marR="5241" marT="5241" marB="0" anchor="ctr"/>
                </a:tc>
                <a:tc vMerge="1">
                  <a:txBody>
                    <a:bodyPr/>
                    <a:lstStyle/>
                    <a:p>
                      <a:endParaRPr lang="it-IT"/>
                    </a:p>
                  </a:txBody>
                  <a:tcPr/>
                </a:tc>
                <a:extLst>
                  <a:ext uri="{0D108BD9-81ED-4DB2-BD59-A6C34878D82A}">
                    <a16:rowId xmlns="" xmlns:a16="http://schemas.microsoft.com/office/drawing/2014/main" val="971835541"/>
                  </a:ext>
                </a:extLst>
              </a:tr>
              <a:tr h="334240">
                <a:tc vMerge="1">
                  <a:txBody>
                    <a:bodyPr/>
                    <a:lstStyle/>
                    <a:p>
                      <a:endParaRPr lang="it-IT"/>
                    </a:p>
                  </a:txBody>
                  <a:tcPr/>
                </a:tc>
                <a:tc>
                  <a:txBody>
                    <a:bodyPr/>
                    <a:lstStyle/>
                    <a:p>
                      <a:pPr algn="ctr" fontAlgn="ctr"/>
                      <a:r>
                        <a:rPr lang="it-IT" sz="1050" u="none" strike="noStrike" dirty="0">
                          <a:effectLst/>
                        </a:rPr>
                        <a:t>assunzione farmaci</a:t>
                      </a:r>
                      <a:endParaRPr lang="it-IT" sz="1050" b="0" i="0" u="none" strike="noStrike" dirty="0">
                        <a:solidFill>
                          <a:srgbClr val="000000"/>
                        </a:solidFill>
                        <a:effectLst/>
                        <a:latin typeface="Calibri" panose="020F0502020204030204" pitchFamily="34" charset="0"/>
                      </a:endParaRPr>
                    </a:p>
                  </a:txBody>
                  <a:tcPr marL="5241" marR="5241" marT="5241" marB="0" anchor="ctr"/>
                </a:tc>
                <a:tc>
                  <a:txBody>
                    <a:bodyPr/>
                    <a:lstStyle/>
                    <a:p>
                      <a:pPr algn="l" fontAlgn="b"/>
                      <a:r>
                        <a:rPr lang="it-IT" sz="1050" u="none" strike="noStrike">
                          <a:effectLst/>
                        </a:rPr>
                        <a:t> </a:t>
                      </a:r>
                      <a:endParaRPr lang="it-IT" sz="1050" b="0" i="0" u="none" strike="noStrike">
                        <a:solidFill>
                          <a:srgbClr val="000000"/>
                        </a:solidFill>
                        <a:effectLst/>
                        <a:latin typeface="Calibri" panose="020F0502020204030204" pitchFamily="34" charset="0"/>
                      </a:endParaRPr>
                    </a:p>
                  </a:txBody>
                  <a:tcPr marL="5241" marR="5241" marT="5241" marB="0" anchor="b"/>
                </a:tc>
                <a:tc>
                  <a:txBody>
                    <a:bodyPr/>
                    <a:lstStyle/>
                    <a:p>
                      <a:pPr algn="ctr" fontAlgn="b"/>
                      <a:r>
                        <a:rPr lang="it-IT" sz="1050" u="none" strike="noStrike" dirty="0">
                          <a:effectLst/>
                        </a:rPr>
                        <a:t>Valutazione dell'autonomia di una corretta assunzione farmacologica.</a:t>
                      </a:r>
                      <a:endParaRPr lang="it-IT" sz="1050" b="0" i="0" u="none" strike="noStrike" dirty="0">
                        <a:solidFill>
                          <a:srgbClr val="000000"/>
                        </a:solidFill>
                        <a:effectLst/>
                        <a:latin typeface="Calibri" panose="020F0502020204030204" pitchFamily="34" charset="0"/>
                      </a:endParaRPr>
                    </a:p>
                  </a:txBody>
                  <a:tcPr marL="5241" marR="5241" marT="5241" marB="0" anchor="ctr"/>
                </a:tc>
                <a:tc vMerge="1">
                  <a:txBody>
                    <a:bodyPr/>
                    <a:lstStyle/>
                    <a:p>
                      <a:endParaRPr lang="it-IT"/>
                    </a:p>
                  </a:txBody>
                  <a:tcPr/>
                </a:tc>
                <a:extLst>
                  <a:ext uri="{0D108BD9-81ED-4DB2-BD59-A6C34878D82A}">
                    <a16:rowId xmlns="" xmlns:a16="http://schemas.microsoft.com/office/drawing/2014/main" val="2689508699"/>
                  </a:ext>
                </a:extLst>
              </a:tr>
              <a:tr h="431238">
                <a:tc vMerge="1">
                  <a:txBody>
                    <a:bodyPr/>
                    <a:lstStyle/>
                    <a:p>
                      <a:endParaRPr lang="it-IT"/>
                    </a:p>
                  </a:txBody>
                  <a:tcPr/>
                </a:tc>
                <a:tc>
                  <a:txBody>
                    <a:bodyPr/>
                    <a:lstStyle/>
                    <a:p>
                      <a:pPr algn="ctr" fontAlgn="ctr"/>
                      <a:r>
                        <a:rPr lang="it-IT" sz="1050" u="none" strike="noStrike" dirty="0" err="1">
                          <a:effectLst/>
                        </a:rPr>
                        <a:t>housekeeping</a:t>
                      </a:r>
                      <a:endParaRPr lang="it-IT" sz="1050" b="0" i="0" u="none" strike="noStrike" dirty="0">
                        <a:solidFill>
                          <a:srgbClr val="000000"/>
                        </a:solidFill>
                        <a:effectLst/>
                        <a:latin typeface="Calibri" panose="020F0502020204030204" pitchFamily="34" charset="0"/>
                      </a:endParaRPr>
                    </a:p>
                  </a:txBody>
                  <a:tcPr marL="5241" marR="5241" marT="5241" marB="0" anchor="ctr"/>
                </a:tc>
                <a:tc>
                  <a:txBody>
                    <a:bodyPr/>
                    <a:lstStyle/>
                    <a:p>
                      <a:pPr algn="l" fontAlgn="b"/>
                      <a:r>
                        <a:rPr lang="it-IT" sz="1050" u="none" strike="noStrike">
                          <a:effectLst/>
                        </a:rPr>
                        <a:t> </a:t>
                      </a:r>
                      <a:endParaRPr lang="it-IT" sz="1050" b="0" i="0" u="none" strike="noStrike">
                        <a:solidFill>
                          <a:srgbClr val="000000"/>
                        </a:solidFill>
                        <a:effectLst/>
                        <a:latin typeface="Calibri" panose="020F0502020204030204" pitchFamily="34" charset="0"/>
                      </a:endParaRPr>
                    </a:p>
                  </a:txBody>
                  <a:tcPr marL="5241" marR="5241" marT="5241" marB="0" anchor="b"/>
                </a:tc>
                <a:tc>
                  <a:txBody>
                    <a:bodyPr/>
                    <a:lstStyle/>
                    <a:p>
                      <a:pPr algn="ctr" fontAlgn="b"/>
                      <a:r>
                        <a:rPr lang="it-IT" sz="1050" u="none" strike="noStrike" dirty="0">
                          <a:effectLst/>
                        </a:rPr>
                        <a:t>Valutazione della capacità di governo della casa, delle pulizie domestiche, delle funzioni di lavanderia, della propria biancheria ed indumenti.</a:t>
                      </a:r>
                      <a:endParaRPr lang="it-IT" sz="1050" b="0" i="0" u="none" strike="noStrike" dirty="0">
                        <a:solidFill>
                          <a:srgbClr val="000000"/>
                        </a:solidFill>
                        <a:effectLst/>
                        <a:latin typeface="Calibri" panose="020F0502020204030204" pitchFamily="34" charset="0"/>
                      </a:endParaRPr>
                    </a:p>
                  </a:txBody>
                  <a:tcPr marL="5241" marR="5241" marT="5241" marB="0" anchor="ctr"/>
                </a:tc>
                <a:tc vMerge="1">
                  <a:txBody>
                    <a:bodyPr/>
                    <a:lstStyle/>
                    <a:p>
                      <a:endParaRPr lang="it-IT"/>
                    </a:p>
                  </a:txBody>
                  <a:tcPr/>
                </a:tc>
                <a:extLst>
                  <a:ext uri="{0D108BD9-81ED-4DB2-BD59-A6C34878D82A}">
                    <a16:rowId xmlns="" xmlns:a16="http://schemas.microsoft.com/office/drawing/2014/main" val="3839070761"/>
                  </a:ext>
                </a:extLst>
              </a:tr>
              <a:tr h="348156">
                <a:tc rowSpan="3">
                  <a:txBody>
                    <a:bodyPr/>
                    <a:lstStyle/>
                    <a:p>
                      <a:pPr algn="ctr" fontAlgn="ctr"/>
                      <a:r>
                        <a:rPr lang="it-IT" sz="1050" b="1" u="none" strike="noStrike" dirty="0">
                          <a:solidFill>
                            <a:schemeClr val="bg1"/>
                          </a:solidFill>
                          <a:effectLst/>
                        </a:rPr>
                        <a:t>mobilità e attività extradomiciliare</a:t>
                      </a:r>
                      <a:endParaRPr lang="it-IT" sz="1050" b="1" i="0" u="none" strike="noStrike" dirty="0">
                        <a:solidFill>
                          <a:schemeClr val="bg1"/>
                        </a:solidFill>
                        <a:effectLst/>
                        <a:latin typeface="Calibri" panose="020F0502020204030204" pitchFamily="34" charset="0"/>
                      </a:endParaRPr>
                    </a:p>
                  </a:txBody>
                  <a:tcPr marL="5241" marR="5241" marT="5241" marB="0" anchor="ctr">
                    <a:solidFill>
                      <a:srgbClr val="189BEB"/>
                    </a:solidFill>
                  </a:tcPr>
                </a:tc>
                <a:tc>
                  <a:txBody>
                    <a:bodyPr/>
                    <a:lstStyle/>
                    <a:p>
                      <a:pPr algn="ctr" fontAlgn="ctr"/>
                      <a:r>
                        <a:rPr lang="it-IT" sz="1050" u="none" strike="noStrike" dirty="0">
                          <a:effectLst/>
                        </a:rPr>
                        <a:t>uso telefono e altri sistemi di </a:t>
                      </a:r>
                      <a:r>
                        <a:rPr lang="it-IT" sz="1050" u="none" strike="noStrike" dirty="0" err="1">
                          <a:effectLst/>
                        </a:rPr>
                        <a:t>alert</a:t>
                      </a:r>
                      <a:endParaRPr lang="it-IT" sz="1050" b="0" i="0" u="none" strike="noStrike" dirty="0">
                        <a:solidFill>
                          <a:srgbClr val="000000"/>
                        </a:solidFill>
                        <a:effectLst/>
                        <a:latin typeface="Calibri" panose="020F0502020204030204" pitchFamily="34" charset="0"/>
                      </a:endParaRPr>
                    </a:p>
                  </a:txBody>
                  <a:tcPr marL="5241" marR="5241" marT="5241" marB="0" anchor="ctr">
                    <a:solidFill>
                      <a:srgbClr val="C3E2FF"/>
                    </a:solidFill>
                  </a:tcPr>
                </a:tc>
                <a:tc>
                  <a:txBody>
                    <a:bodyPr/>
                    <a:lstStyle/>
                    <a:p>
                      <a:pPr algn="l" fontAlgn="b"/>
                      <a:r>
                        <a:rPr lang="it-IT" sz="1050" u="none" strike="noStrike" dirty="0">
                          <a:effectLst/>
                        </a:rPr>
                        <a:t> </a:t>
                      </a:r>
                      <a:endParaRPr lang="it-IT" sz="1050" b="0" i="0" u="none" strike="noStrike" dirty="0">
                        <a:solidFill>
                          <a:srgbClr val="000000"/>
                        </a:solidFill>
                        <a:effectLst/>
                        <a:latin typeface="Calibri" panose="020F0502020204030204" pitchFamily="34" charset="0"/>
                      </a:endParaRPr>
                    </a:p>
                  </a:txBody>
                  <a:tcPr marL="5241" marR="5241" marT="5241" marB="0" anchor="b">
                    <a:solidFill>
                      <a:srgbClr val="C3E2FF"/>
                    </a:solidFill>
                  </a:tcPr>
                </a:tc>
                <a:tc>
                  <a:txBody>
                    <a:bodyPr/>
                    <a:lstStyle/>
                    <a:p>
                      <a:pPr algn="ctr" fontAlgn="b"/>
                      <a:r>
                        <a:rPr lang="it-IT" sz="1050" u="none" strike="noStrike" dirty="0">
                          <a:effectLst/>
                        </a:rPr>
                        <a:t>Valutazione della capacità di uso del telefono e degli strumenti di comunicazione e di </a:t>
                      </a:r>
                      <a:r>
                        <a:rPr lang="it-IT" sz="1050" u="none" strike="noStrike" dirty="0" err="1">
                          <a:effectLst/>
                        </a:rPr>
                        <a:t>alert</a:t>
                      </a:r>
                      <a:r>
                        <a:rPr lang="it-IT" sz="1050" u="none" strike="noStrike" dirty="0">
                          <a:effectLst/>
                        </a:rPr>
                        <a:t>.</a:t>
                      </a:r>
                      <a:endParaRPr lang="it-IT" sz="1050" b="0" i="0" u="none" strike="noStrike" dirty="0">
                        <a:solidFill>
                          <a:srgbClr val="000000"/>
                        </a:solidFill>
                        <a:effectLst/>
                        <a:latin typeface="Calibri" panose="020F0502020204030204" pitchFamily="34" charset="0"/>
                      </a:endParaRPr>
                    </a:p>
                  </a:txBody>
                  <a:tcPr marL="5241" marR="5241" marT="5241" marB="0" anchor="ctr">
                    <a:solidFill>
                      <a:srgbClr val="C3E2FF"/>
                    </a:solidFill>
                  </a:tcPr>
                </a:tc>
                <a:tc rowSpan="3">
                  <a:txBody>
                    <a:bodyPr/>
                    <a:lstStyle/>
                    <a:p>
                      <a:pPr algn="ctr" fontAlgn="ctr"/>
                      <a:r>
                        <a:rPr lang="it-IT" sz="1050" u="none" strike="noStrike" dirty="0">
                          <a:effectLst/>
                        </a:rPr>
                        <a:t>Tipologia di prestazioni consigliate </a:t>
                      </a:r>
                      <a:endParaRPr lang="it-IT" sz="1050" b="0" i="0" u="none" strike="noStrike" dirty="0">
                        <a:solidFill>
                          <a:srgbClr val="000000"/>
                        </a:solidFill>
                        <a:effectLst/>
                        <a:latin typeface="Calibri" panose="020F0502020204030204" pitchFamily="34" charset="0"/>
                      </a:endParaRPr>
                    </a:p>
                  </a:txBody>
                  <a:tcPr marL="5241" marR="5241" marT="5241" marB="0" anchor="ctr">
                    <a:solidFill>
                      <a:srgbClr val="C3E2FF"/>
                    </a:solidFill>
                  </a:tcPr>
                </a:tc>
                <a:extLst>
                  <a:ext uri="{0D108BD9-81ED-4DB2-BD59-A6C34878D82A}">
                    <a16:rowId xmlns="" xmlns:a16="http://schemas.microsoft.com/office/drawing/2014/main" val="649331087"/>
                  </a:ext>
                </a:extLst>
              </a:tr>
              <a:tr h="373993">
                <a:tc vMerge="1">
                  <a:txBody>
                    <a:bodyPr/>
                    <a:lstStyle/>
                    <a:p>
                      <a:endParaRPr lang="it-IT"/>
                    </a:p>
                  </a:txBody>
                  <a:tcPr/>
                </a:tc>
                <a:tc>
                  <a:txBody>
                    <a:bodyPr/>
                    <a:lstStyle/>
                    <a:p>
                      <a:pPr algn="ctr" fontAlgn="ctr"/>
                      <a:r>
                        <a:rPr lang="it-IT" sz="1050" u="none" strike="noStrike" dirty="0">
                          <a:effectLst/>
                        </a:rPr>
                        <a:t>mobilità extradomiciliare</a:t>
                      </a:r>
                      <a:endParaRPr lang="it-IT" sz="1050" b="0" i="0" u="none" strike="noStrike" dirty="0">
                        <a:solidFill>
                          <a:srgbClr val="000000"/>
                        </a:solidFill>
                        <a:effectLst/>
                        <a:latin typeface="Calibri" panose="020F0502020204030204" pitchFamily="34" charset="0"/>
                      </a:endParaRPr>
                    </a:p>
                  </a:txBody>
                  <a:tcPr marL="5241" marR="5241" marT="5241" marB="0" anchor="ctr">
                    <a:solidFill>
                      <a:srgbClr val="C3E2FF"/>
                    </a:solidFill>
                  </a:tcPr>
                </a:tc>
                <a:tc>
                  <a:txBody>
                    <a:bodyPr/>
                    <a:lstStyle/>
                    <a:p>
                      <a:pPr algn="l" fontAlgn="b"/>
                      <a:r>
                        <a:rPr lang="it-IT" sz="1050" u="none" strike="noStrike">
                          <a:effectLst/>
                        </a:rPr>
                        <a:t> </a:t>
                      </a:r>
                      <a:endParaRPr lang="it-IT" sz="1050" b="0" i="0" u="none" strike="noStrike">
                        <a:solidFill>
                          <a:srgbClr val="000000"/>
                        </a:solidFill>
                        <a:effectLst/>
                        <a:latin typeface="Calibri" panose="020F0502020204030204" pitchFamily="34" charset="0"/>
                      </a:endParaRPr>
                    </a:p>
                  </a:txBody>
                  <a:tcPr marL="5241" marR="5241" marT="5241" marB="0" anchor="b">
                    <a:solidFill>
                      <a:srgbClr val="C3E2FF"/>
                    </a:solidFill>
                  </a:tcPr>
                </a:tc>
                <a:tc>
                  <a:txBody>
                    <a:bodyPr/>
                    <a:lstStyle/>
                    <a:p>
                      <a:pPr algn="ctr" fontAlgn="b"/>
                      <a:r>
                        <a:rPr lang="it-IT" sz="1050" u="none" strike="noStrike" dirty="0">
                          <a:effectLst/>
                        </a:rPr>
                        <a:t>Valutazione della capacità ed autonomia di mobilità extra domiciliare quotidiana anche per l’acquisto dei generi di prima necessità </a:t>
                      </a:r>
                      <a:endParaRPr lang="it-IT" sz="1050" b="0" i="0" u="none" strike="noStrike" dirty="0">
                        <a:solidFill>
                          <a:srgbClr val="000000"/>
                        </a:solidFill>
                        <a:effectLst/>
                        <a:latin typeface="Calibri" panose="020F0502020204030204" pitchFamily="34" charset="0"/>
                      </a:endParaRPr>
                    </a:p>
                  </a:txBody>
                  <a:tcPr marL="5241" marR="5241" marT="5241" marB="0" anchor="ctr">
                    <a:solidFill>
                      <a:srgbClr val="C3E2FF"/>
                    </a:solidFill>
                  </a:tcPr>
                </a:tc>
                <a:tc vMerge="1">
                  <a:txBody>
                    <a:bodyPr/>
                    <a:lstStyle/>
                    <a:p>
                      <a:endParaRPr lang="it-IT"/>
                    </a:p>
                  </a:txBody>
                  <a:tcPr/>
                </a:tc>
                <a:extLst>
                  <a:ext uri="{0D108BD9-81ED-4DB2-BD59-A6C34878D82A}">
                    <a16:rowId xmlns="" xmlns:a16="http://schemas.microsoft.com/office/drawing/2014/main" val="4134842226"/>
                  </a:ext>
                </a:extLst>
              </a:tr>
              <a:tr h="449553">
                <a:tc vMerge="1">
                  <a:txBody>
                    <a:bodyPr/>
                    <a:lstStyle/>
                    <a:p>
                      <a:endParaRPr lang="it-IT"/>
                    </a:p>
                  </a:txBody>
                  <a:tcPr/>
                </a:tc>
                <a:tc>
                  <a:txBody>
                    <a:bodyPr/>
                    <a:lstStyle/>
                    <a:p>
                      <a:pPr algn="ctr" fontAlgn="ctr"/>
                      <a:r>
                        <a:rPr lang="it-IT" sz="1050" u="none" strike="noStrike" dirty="0">
                          <a:effectLst/>
                        </a:rPr>
                        <a:t>uso del denaro</a:t>
                      </a:r>
                      <a:endParaRPr lang="it-IT" sz="1050" b="0" i="0" u="none" strike="noStrike" dirty="0">
                        <a:solidFill>
                          <a:srgbClr val="000000"/>
                        </a:solidFill>
                        <a:effectLst/>
                        <a:latin typeface="Calibri" panose="020F0502020204030204" pitchFamily="34" charset="0"/>
                      </a:endParaRPr>
                    </a:p>
                  </a:txBody>
                  <a:tcPr marL="5241" marR="5241" marT="5241" marB="0" anchor="ctr">
                    <a:solidFill>
                      <a:srgbClr val="C3E2FF"/>
                    </a:solidFill>
                  </a:tcPr>
                </a:tc>
                <a:tc>
                  <a:txBody>
                    <a:bodyPr/>
                    <a:lstStyle/>
                    <a:p>
                      <a:pPr algn="l" fontAlgn="b"/>
                      <a:r>
                        <a:rPr lang="it-IT" sz="1050" u="none" strike="noStrike">
                          <a:effectLst/>
                        </a:rPr>
                        <a:t> </a:t>
                      </a:r>
                      <a:endParaRPr lang="it-IT" sz="1050" b="0" i="0" u="none" strike="noStrike">
                        <a:solidFill>
                          <a:srgbClr val="000000"/>
                        </a:solidFill>
                        <a:effectLst/>
                        <a:latin typeface="Calibri" panose="020F0502020204030204" pitchFamily="34" charset="0"/>
                      </a:endParaRPr>
                    </a:p>
                  </a:txBody>
                  <a:tcPr marL="5241" marR="5241" marT="5241" marB="0" anchor="b">
                    <a:solidFill>
                      <a:srgbClr val="C3E2FF"/>
                    </a:solidFill>
                  </a:tcPr>
                </a:tc>
                <a:tc>
                  <a:txBody>
                    <a:bodyPr/>
                    <a:lstStyle/>
                    <a:p>
                      <a:pPr algn="ctr" fontAlgn="b"/>
                      <a:r>
                        <a:rPr lang="it-IT" sz="1050" u="none" strike="noStrike" dirty="0">
                          <a:effectLst/>
                        </a:rPr>
                        <a:t>Valutazione della capacità di disporre del proprio denaro e patrimonio oltre le spese di prima necessità quotidiana. </a:t>
                      </a:r>
                      <a:endParaRPr lang="it-IT" sz="1050" b="0" i="0" u="none" strike="noStrike" dirty="0">
                        <a:solidFill>
                          <a:srgbClr val="000000"/>
                        </a:solidFill>
                        <a:effectLst/>
                        <a:latin typeface="Calibri" panose="020F0502020204030204" pitchFamily="34" charset="0"/>
                      </a:endParaRPr>
                    </a:p>
                  </a:txBody>
                  <a:tcPr marL="5241" marR="5241" marT="5241" marB="0" anchor="ctr">
                    <a:solidFill>
                      <a:srgbClr val="C3E2FF"/>
                    </a:solidFill>
                  </a:tcPr>
                </a:tc>
                <a:tc vMerge="1">
                  <a:txBody>
                    <a:bodyPr/>
                    <a:lstStyle/>
                    <a:p>
                      <a:endParaRPr lang="it-IT"/>
                    </a:p>
                  </a:txBody>
                  <a:tcPr/>
                </a:tc>
                <a:extLst>
                  <a:ext uri="{0D108BD9-81ED-4DB2-BD59-A6C34878D82A}">
                    <a16:rowId xmlns="" xmlns:a16="http://schemas.microsoft.com/office/drawing/2014/main" val="1410675074"/>
                  </a:ext>
                </a:extLst>
              </a:tr>
            </a:tbl>
          </a:graphicData>
        </a:graphic>
      </p:graphicFrame>
    </p:spTree>
    <p:extLst>
      <p:ext uri="{BB962C8B-B14F-4D97-AF65-F5344CB8AC3E}">
        <p14:creationId xmlns:p14="http://schemas.microsoft.com/office/powerpoint/2010/main" val="955269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89"/>
            <a:ext cx="971255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altLang="it-IT" sz="2000" b="1" i="1" dirty="0">
                <a:solidFill>
                  <a:srgbClr val="189BEB"/>
                </a:solidFill>
                <a:latin typeface="+mj-lt"/>
              </a:rPr>
              <a:t>g) Parità di trattamento tra gli utenti  </a:t>
            </a:r>
            <a:endParaRPr lang="it-IT" sz="2000" b="1" dirty="0">
              <a:solidFill>
                <a:srgbClr val="189BEB"/>
              </a:solidFill>
              <a:latin typeface="+mj-lt"/>
            </a:endParaRPr>
          </a:p>
          <a:p>
            <a:pPr eaLnBrk="0" fontAlgn="base" hangingPunct="0">
              <a:spcBef>
                <a:spcPct val="50000"/>
              </a:spcBef>
              <a:spcAft>
                <a:spcPct val="0"/>
              </a:spcAft>
              <a:buClr>
                <a:srgbClr val="CC0000"/>
              </a:buClr>
            </a:pPr>
            <a:r>
              <a:rPr lang="it-IT" altLang="it-IT" sz="2400" b="1" dirty="0">
                <a:solidFill>
                  <a:srgbClr val="5F5F5F"/>
                </a:solidFill>
                <a:latin typeface="Calibri" panose="020F0502020204030204" pitchFamily="34" charset="0"/>
              </a:rPr>
              <a:t> </a:t>
            </a: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sp>
        <p:nvSpPr>
          <p:cNvPr id="7" name="Rettangolo arrotondato 6"/>
          <p:cNvSpPr>
            <a:spLocks noChangeArrowheads="1"/>
          </p:cNvSpPr>
          <p:nvPr/>
        </p:nvSpPr>
        <p:spPr bwMode="auto">
          <a:xfrm>
            <a:off x="259200" y="745202"/>
            <a:ext cx="11540913" cy="1228742"/>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r>
              <a:rPr lang="it-IT" altLang="it-IT" sz="2200" i="1" dirty="0">
                <a:solidFill>
                  <a:srgbClr val="003366"/>
                </a:solidFill>
                <a:latin typeface="Calibri" pitchFamily="34" charset="0"/>
              </a:rPr>
              <a:t>Il budget massimo mensile attribuibile al beneficiario sarà calcolato in base alla seguente tabella, </a:t>
            </a:r>
          </a:p>
          <a:p>
            <a:r>
              <a:rPr lang="it-IT" altLang="it-IT" sz="2200" i="1" dirty="0">
                <a:solidFill>
                  <a:srgbClr val="003366"/>
                </a:solidFill>
                <a:latin typeface="Calibri" pitchFamily="34" charset="0"/>
              </a:rPr>
              <a:t>incrociando il punteggio relativo al bisogno socio assistenziale con il valore dell’ISEE Socio sanitario</a:t>
            </a:r>
          </a:p>
        </p:txBody>
      </p:sp>
      <p:graphicFrame>
        <p:nvGraphicFramePr>
          <p:cNvPr id="5" name="Tabella 4"/>
          <p:cNvGraphicFramePr>
            <a:graphicFrameLocks noGrp="1"/>
          </p:cNvGraphicFramePr>
          <p:nvPr>
            <p:extLst>
              <p:ext uri="{D42A27DB-BD31-4B8C-83A1-F6EECF244321}">
                <p14:modId xmlns:p14="http://schemas.microsoft.com/office/powerpoint/2010/main" val="1970091167"/>
              </p:ext>
            </p:extLst>
          </p:nvPr>
        </p:nvGraphicFramePr>
        <p:xfrm>
          <a:off x="259200" y="2337100"/>
          <a:ext cx="11540913" cy="3665079"/>
        </p:xfrm>
        <a:graphic>
          <a:graphicData uri="http://schemas.openxmlformats.org/drawingml/2006/table">
            <a:tbl>
              <a:tblPr firstRow="1" firstCol="1" bandRow="1">
                <a:effectLst>
                  <a:innerShdw blurRad="63500" dist="50800" dir="2700000">
                    <a:prstClr val="black">
                      <a:alpha val="50000"/>
                    </a:prstClr>
                  </a:innerShdw>
                </a:effectLst>
                <a:tableStyleId>{21E4AEA4-8DFA-4A89-87EB-49C32662AFE0}</a:tableStyleId>
              </a:tblPr>
              <a:tblGrid>
                <a:gridCol w="2914761">
                  <a:extLst>
                    <a:ext uri="{9D8B030D-6E8A-4147-A177-3AD203B41FA5}">
                      <a16:colId xmlns="" xmlns:a16="http://schemas.microsoft.com/office/drawing/2014/main" val="3152286422"/>
                    </a:ext>
                  </a:extLst>
                </a:gridCol>
                <a:gridCol w="2875384">
                  <a:extLst>
                    <a:ext uri="{9D8B030D-6E8A-4147-A177-3AD203B41FA5}">
                      <a16:colId xmlns="" xmlns:a16="http://schemas.microsoft.com/office/drawing/2014/main" val="1536317205"/>
                    </a:ext>
                  </a:extLst>
                </a:gridCol>
                <a:gridCol w="2875384">
                  <a:extLst>
                    <a:ext uri="{9D8B030D-6E8A-4147-A177-3AD203B41FA5}">
                      <a16:colId xmlns="" xmlns:a16="http://schemas.microsoft.com/office/drawing/2014/main" val="2159032187"/>
                    </a:ext>
                  </a:extLst>
                </a:gridCol>
                <a:gridCol w="2875384">
                  <a:extLst>
                    <a:ext uri="{9D8B030D-6E8A-4147-A177-3AD203B41FA5}">
                      <a16:colId xmlns="" xmlns:a16="http://schemas.microsoft.com/office/drawing/2014/main" val="4041519312"/>
                    </a:ext>
                  </a:extLst>
                </a:gridCol>
              </a:tblGrid>
              <a:tr h="531002">
                <a:tc>
                  <a:txBody>
                    <a:bodyPr/>
                    <a:lstStyle/>
                    <a:p>
                      <a:pPr algn="ctr">
                        <a:lnSpc>
                          <a:spcPct val="107000"/>
                        </a:lnSpc>
                        <a:spcAft>
                          <a:spcPts val="600"/>
                        </a:spcAft>
                      </a:pP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7000"/>
                        </a:lnSpc>
                        <a:spcBef>
                          <a:spcPts val="0"/>
                        </a:spcBef>
                        <a:spcAft>
                          <a:spcPts val="600"/>
                        </a:spcAft>
                        <a:buClrTx/>
                        <a:buSzTx/>
                        <a:buFontTx/>
                        <a:buNone/>
                        <a:tabLst/>
                        <a:defRPr/>
                      </a:pPr>
                      <a:r>
                        <a:rPr lang="it-IT" sz="1400" b="1" kern="1200" dirty="0">
                          <a:solidFill>
                            <a:schemeClr val="bg1"/>
                          </a:solidFill>
                          <a:latin typeface="+mn-lt"/>
                          <a:ea typeface="Calibri"/>
                          <a:cs typeface="Calibri"/>
                        </a:rPr>
                        <a:t>Punteggio relativo al bisogno assistenziale </a:t>
                      </a:r>
                      <a:endParaRPr lang="it-IT"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hMerge="1">
                  <a:txBody>
                    <a:bodyPr/>
                    <a:lstStyle/>
                    <a:p>
                      <a:pPr algn="ctr">
                        <a:lnSpc>
                          <a:spcPct val="107000"/>
                        </a:lnSpc>
                        <a:spcAft>
                          <a:spcPts val="600"/>
                        </a:spcAft>
                      </a:pP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hMerge="1">
                  <a:txBody>
                    <a:bodyPr/>
                    <a:lstStyle/>
                    <a:p>
                      <a:pPr algn="ctr">
                        <a:lnSpc>
                          <a:spcPct val="107000"/>
                        </a:lnSpc>
                        <a:spcAft>
                          <a:spcPts val="600"/>
                        </a:spcAft>
                      </a:pPr>
                      <a:endParaRPr lang="it-I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extLst>
                  <a:ext uri="{0D108BD9-81ED-4DB2-BD59-A6C34878D82A}">
                    <a16:rowId xmlns="" xmlns:a16="http://schemas.microsoft.com/office/drawing/2014/main" val="2668876146"/>
                  </a:ext>
                </a:extLst>
              </a:tr>
              <a:tr h="451873">
                <a:tc>
                  <a:txBody>
                    <a:bodyPr/>
                    <a:lstStyle/>
                    <a:p>
                      <a:pPr marL="0" marR="0" lvl="0" indent="0" algn="ctr" defTabSz="914400" rtl="0" eaLnBrk="1" fontAlgn="auto" latinLnBrk="0" hangingPunct="1">
                        <a:lnSpc>
                          <a:spcPct val="107000"/>
                        </a:lnSpc>
                        <a:spcBef>
                          <a:spcPts val="0"/>
                        </a:spcBef>
                        <a:spcAft>
                          <a:spcPts val="600"/>
                        </a:spcAft>
                        <a:buClrTx/>
                        <a:buSzTx/>
                        <a:buFontTx/>
                        <a:buNone/>
                        <a:tabLst/>
                        <a:defRPr/>
                      </a:pPr>
                      <a:r>
                        <a:rPr lang="it-IT" sz="1400" b="1" dirty="0" smtClean="0">
                          <a:solidFill>
                            <a:schemeClr val="bg1"/>
                          </a:solidFill>
                          <a:latin typeface="+mn-lt"/>
                          <a:ea typeface="Calibri"/>
                          <a:cs typeface="Calibri"/>
                        </a:rPr>
                        <a:t>ISEE socio</a:t>
                      </a:r>
                      <a:r>
                        <a:rPr lang="it-IT" sz="1400" b="1" baseline="0" dirty="0" smtClean="0">
                          <a:solidFill>
                            <a:schemeClr val="bg1"/>
                          </a:solidFill>
                          <a:latin typeface="+mn-lt"/>
                          <a:ea typeface="Calibri"/>
                          <a:cs typeface="Calibri"/>
                        </a:rPr>
                        <a:t> sanitario</a:t>
                      </a:r>
                      <a:r>
                        <a:rPr lang="it-IT" sz="1400" b="1" dirty="0" smtClean="0">
                          <a:solidFill>
                            <a:schemeClr val="bg1"/>
                          </a:solidFill>
                          <a:latin typeface="+mn-lt"/>
                          <a:ea typeface="Calibri"/>
                          <a:cs typeface="Calibri"/>
                        </a:rPr>
                        <a:t> </a:t>
                      </a:r>
                      <a:r>
                        <a:rPr lang="it-IT" sz="1400" b="1" dirty="0">
                          <a:solidFill>
                            <a:schemeClr val="bg1"/>
                          </a:solidFill>
                          <a:latin typeface="+mn-lt"/>
                          <a:ea typeface="Calibri"/>
                          <a:cs typeface="Calibri"/>
                        </a:rPr>
                        <a:t>del beneficiario</a:t>
                      </a:r>
                      <a:endParaRPr lang="it-IT"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lnSpc>
                          <a:spcPct val="115000"/>
                        </a:lnSpc>
                        <a:spcBef>
                          <a:spcPts val="600"/>
                        </a:spcBef>
                        <a:spcAft>
                          <a:spcPts val="1000"/>
                        </a:spcAft>
                      </a:pPr>
                      <a:r>
                        <a:rPr lang="it-IT" sz="1200" b="1" dirty="0">
                          <a:solidFill>
                            <a:schemeClr val="bg1"/>
                          </a:solidFill>
                          <a:latin typeface="+mn-lt"/>
                          <a:ea typeface="Calibri"/>
                          <a:cs typeface="Calibri"/>
                        </a:rPr>
                        <a:t>Fascia I</a:t>
                      </a:r>
                      <a:endParaRPr lang="it-IT" sz="1200" b="1" dirty="0">
                        <a:solidFill>
                          <a:schemeClr val="bg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A4FF"/>
                    </a:solidFill>
                  </a:tcPr>
                </a:tc>
                <a:tc>
                  <a:txBody>
                    <a:bodyPr/>
                    <a:lstStyle/>
                    <a:p>
                      <a:pPr algn="ctr">
                        <a:lnSpc>
                          <a:spcPct val="115000"/>
                        </a:lnSpc>
                        <a:spcBef>
                          <a:spcPts val="600"/>
                        </a:spcBef>
                        <a:spcAft>
                          <a:spcPts val="1000"/>
                        </a:spcAft>
                      </a:pPr>
                      <a:r>
                        <a:rPr lang="it-IT" sz="1200" b="1" dirty="0">
                          <a:solidFill>
                            <a:schemeClr val="bg1"/>
                          </a:solidFill>
                          <a:latin typeface="+mn-lt"/>
                          <a:ea typeface="Calibri"/>
                          <a:cs typeface="Calibri"/>
                        </a:rPr>
                        <a:t>Fascia II</a:t>
                      </a:r>
                      <a:endParaRPr lang="it-IT" sz="1200" b="1" dirty="0">
                        <a:solidFill>
                          <a:schemeClr val="bg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A4FF"/>
                    </a:solidFill>
                  </a:tcPr>
                </a:tc>
                <a:tc>
                  <a:txBody>
                    <a:bodyPr/>
                    <a:lstStyle/>
                    <a:p>
                      <a:pPr algn="ctr">
                        <a:lnSpc>
                          <a:spcPct val="115000"/>
                        </a:lnSpc>
                        <a:spcBef>
                          <a:spcPts val="600"/>
                        </a:spcBef>
                        <a:spcAft>
                          <a:spcPts val="1000"/>
                        </a:spcAft>
                      </a:pPr>
                      <a:r>
                        <a:rPr lang="it-IT" sz="1200" b="1" dirty="0">
                          <a:solidFill>
                            <a:schemeClr val="bg1"/>
                          </a:solidFill>
                          <a:latin typeface="+mn-lt"/>
                          <a:ea typeface="Calibri"/>
                          <a:cs typeface="Calibri"/>
                        </a:rPr>
                        <a:t>Fascia III</a:t>
                      </a:r>
                      <a:endParaRPr lang="it-IT" sz="1200" b="1" dirty="0">
                        <a:solidFill>
                          <a:schemeClr val="bg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A4FF"/>
                    </a:solidFill>
                  </a:tcPr>
                </a:tc>
                <a:extLst>
                  <a:ext uri="{0D108BD9-81ED-4DB2-BD59-A6C34878D82A}">
                    <a16:rowId xmlns="" xmlns:a16="http://schemas.microsoft.com/office/drawing/2014/main" val="2331238214"/>
                  </a:ext>
                </a:extLst>
              </a:tr>
              <a:tr h="446252">
                <a:tc>
                  <a:txBody>
                    <a:bodyPr/>
                    <a:lstStyle/>
                    <a:p>
                      <a:pPr algn="ctr">
                        <a:lnSpc>
                          <a:spcPct val="107000"/>
                        </a:lnSpc>
                        <a:spcAft>
                          <a:spcPts val="600"/>
                        </a:spcAft>
                      </a:pPr>
                      <a:r>
                        <a:rPr lang="it-IT" sz="1200" b="1" dirty="0">
                          <a:solidFill>
                            <a:schemeClr val="bg1"/>
                          </a:solidFill>
                          <a:latin typeface="+mn-lt"/>
                          <a:ea typeface="Verdana" pitchFamily="34" charset="0"/>
                          <a:cs typeface="Verdana" pitchFamily="34" charset="0"/>
                        </a:rPr>
                        <a:t>€</a:t>
                      </a:r>
                      <a:r>
                        <a:rPr lang="it-IT" sz="1200" b="1" dirty="0">
                          <a:solidFill>
                            <a:schemeClr val="tx1"/>
                          </a:solidFill>
                          <a:latin typeface="+mn-lt"/>
                          <a:ea typeface="Verdana" pitchFamily="34" charset="0"/>
                          <a:cs typeface="Verdana" pitchFamily="34" charset="0"/>
                        </a:rPr>
                        <a:t> </a:t>
                      </a:r>
                      <a:r>
                        <a:rPr lang="it-IT" sz="1200" dirty="0">
                          <a:effectLst/>
                          <a:latin typeface="+mn-lt"/>
                        </a:rPr>
                        <a:t>0  – </a:t>
                      </a:r>
                      <a:r>
                        <a:rPr lang="it-IT" sz="1200" b="1" dirty="0">
                          <a:solidFill>
                            <a:schemeClr val="bg1"/>
                          </a:solidFill>
                          <a:latin typeface="+mn-lt"/>
                          <a:ea typeface="Verdana" pitchFamily="34" charset="0"/>
                          <a:cs typeface="Verdana" pitchFamily="34" charset="0"/>
                        </a:rPr>
                        <a:t>€</a:t>
                      </a:r>
                      <a:r>
                        <a:rPr lang="it-IT" sz="1200" b="1" dirty="0">
                          <a:solidFill>
                            <a:schemeClr val="tx1"/>
                          </a:solidFill>
                          <a:latin typeface="+mn-lt"/>
                          <a:ea typeface="Verdana" pitchFamily="34" charset="0"/>
                          <a:cs typeface="Verdana" pitchFamily="34" charset="0"/>
                        </a:rPr>
                        <a:t> </a:t>
                      </a:r>
                      <a:r>
                        <a:rPr lang="it-IT" sz="1200" dirty="0">
                          <a:effectLst/>
                          <a:latin typeface="+mn-lt"/>
                        </a:rPr>
                        <a:t>8.000,00</a:t>
                      </a:r>
                      <a:endParaRPr lang="it-IT"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lnSpc>
                          <a:spcPct val="115000"/>
                        </a:lnSpc>
                        <a:spcBef>
                          <a:spcPts val="600"/>
                        </a:spcBef>
                        <a:spcAft>
                          <a:spcPts val="1000"/>
                        </a:spcAft>
                      </a:pPr>
                      <a:r>
                        <a:rPr lang="it-IT" sz="1200" b="1" dirty="0">
                          <a:solidFill>
                            <a:schemeClr val="tx1"/>
                          </a:solidFill>
                          <a:latin typeface="+mn-lt"/>
                          <a:ea typeface="Calibri"/>
                          <a:cs typeface="Calibri"/>
                        </a:rPr>
                        <a:t>€ 500,00</a:t>
                      </a:r>
                      <a:endParaRPr lang="it-IT" sz="1200" b="1" dirty="0">
                        <a:solidFill>
                          <a:schemeClr val="tx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1000"/>
                        </a:spcAft>
                      </a:pPr>
                      <a:r>
                        <a:rPr lang="it-IT" sz="1200" b="1" dirty="0">
                          <a:solidFill>
                            <a:schemeClr val="tx1"/>
                          </a:solidFill>
                          <a:latin typeface="+mn-lt"/>
                          <a:ea typeface="Calibri"/>
                          <a:cs typeface="Calibri"/>
                        </a:rPr>
                        <a:t>€ 400,00</a:t>
                      </a:r>
                      <a:endParaRPr lang="it-IT" sz="1200" b="1" dirty="0">
                        <a:solidFill>
                          <a:schemeClr val="tx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1000"/>
                        </a:spcAft>
                      </a:pPr>
                      <a:r>
                        <a:rPr lang="it-IT" sz="1200" b="1" dirty="0">
                          <a:solidFill>
                            <a:schemeClr val="tx1"/>
                          </a:solidFill>
                          <a:latin typeface="+mn-lt"/>
                          <a:ea typeface="Calibri"/>
                          <a:cs typeface="Calibri"/>
                        </a:rPr>
                        <a:t>€ 300,00</a:t>
                      </a:r>
                      <a:endParaRPr lang="it-IT" sz="1200" b="1" dirty="0">
                        <a:solidFill>
                          <a:schemeClr val="tx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31918045"/>
                  </a:ext>
                </a:extLst>
              </a:tr>
              <a:tr h="446252">
                <a:tc>
                  <a:txBody>
                    <a:bodyPr/>
                    <a:lstStyle/>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mn-lt"/>
                          <a:ea typeface="Verdana" pitchFamily="34" charset="0"/>
                          <a:cs typeface="Verdana" pitchFamily="34" charset="0"/>
                        </a:rPr>
                        <a:t>€ </a:t>
                      </a:r>
                      <a:r>
                        <a:rPr kumimoji="0" lang="it-IT" sz="1200" b="1" i="0" u="none" strike="noStrike" kern="1200" cap="none" spc="0" normalizeH="0" baseline="0" noProof="0" dirty="0">
                          <a:ln>
                            <a:noFill/>
                          </a:ln>
                          <a:solidFill>
                            <a:srgbClr val="FFFFFF"/>
                          </a:solidFill>
                          <a:effectLst/>
                          <a:uLnTx/>
                          <a:uFillTx/>
                          <a:latin typeface="+mn-lt"/>
                          <a:ea typeface="+mn-ea"/>
                          <a:cs typeface="+mn-cs"/>
                        </a:rPr>
                        <a:t>8.000,01 – </a:t>
                      </a:r>
                      <a:r>
                        <a:rPr kumimoji="0" lang="it-IT" sz="1200" b="1" i="0" u="none" strike="noStrike" kern="1200" cap="none" spc="0" normalizeH="0" baseline="0" noProof="0" dirty="0">
                          <a:ln>
                            <a:noFill/>
                          </a:ln>
                          <a:solidFill>
                            <a:srgbClr val="FFFFFF"/>
                          </a:solidFill>
                          <a:effectLst/>
                          <a:uLnTx/>
                          <a:uFillTx/>
                          <a:latin typeface="+mn-lt"/>
                          <a:ea typeface="Verdana" pitchFamily="34" charset="0"/>
                          <a:cs typeface="Verdana" pitchFamily="34" charset="0"/>
                        </a:rPr>
                        <a:t>€ </a:t>
                      </a:r>
                      <a:r>
                        <a:rPr kumimoji="0" lang="it-IT" sz="1200" b="1" i="0" u="none" strike="noStrike" kern="1200" cap="none" spc="0" normalizeH="0" baseline="0" noProof="0" dirty="0">
                          <a:ln>
                            <a:noFill/>
                          </a:ln>
                          <a:solidFill>
                            <a:srgbClr val="FFFFFF"/>
                          </a:solidFill>
                          <a:effectLst/>
                          <a:uLnTx/>
                          <a:uFillTx/>
                          <a:latin typeface="+mn-lt"/>
                          <a:ea typeface="+mn-ea"/>
                          <a:cs typeface="+mn-cs"/>
                        </a:rPr>
                        <a:t>16.000,00</a:t>
                      </a:r>
                      <a:endParaRPr kumimoji="0" lang="it-IT" sz="1200" b="1" i="0" u="none" strike="noStrike" kern="1200" cap="none" spc="0" normalizeH="0" baseline="0" noProof="0" dirty="0">
                        <a:ln>
                          <a:noFill/>
                        </a:ln>
                        <a:solidFill>
                          <a:srgbClr val="FFFFFF"/>
                        </a:solidFill>
                        <a:effectLst/>
                        <a:uLnTx/>
                        <a:uFillTx/>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lnSpc>
                          <a:spcPct val="115000"/>
                        </a:lnSpc>
                        <a:spcBef>
                          <a:spcPts val="600"/>
                        </a:spcBef>
                        <a:spcAft>
                          <a:spcPts val="1000"/>
                        </a:spcAft>
                      </a:pPr>
                      <a:r>
                        <a:rPr lang="it-IT" sz="1200" b="1" dirty="0">
                          <a:solidFill>
                            <a:schemeClr val="tx1"/>
                          </a:solidFill>
                          <a:latin typeface="+mn-lt"/>
                          <a:ea typeface="Calibri"/>
                          <a:cs typeface="Calibri"/>
                        </a:rPr>
                        <a:t>€ 400,00</a:t>
                      </a:r>
                      <a:endParaRPr lang="it-IT" sz="1200" b="1" dirty="0">
                        <a:solidFill>
                          <a:schemeClr val="tx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2FF"/>
                    </a:solidFill>
                  </a:tcPr>
                </a:tc>
                <a:tc>
                  <a:txBody>
                    <a:bodyPr/>
                    <a:lstStyle/>
                    <a:p>
                      <a:pPr algn="ctr">
                        <a:lnSpc>
                          <a:spcPct val="115000"/>
                        </a:lnSpc>
                        <a:spcBef>
                          <a:spcPts val="600"/>
                        </a:spcBef>
                        <a:spcAft>
                          <a:spcPts val="1000"/>
                        </a:spcAft>
                      </a:pPr>
                      <a:r>
                        <a:rPr lang="it-IT" sz="1200" b="1" dirty="0">
                          <a:solidFill>
                            <a:schemeClr val="tx1"/>
                          </a:solidFill>
                          <a:latin typeface="+mn-lt"/>
                          <a:ea typeface="Calibri"/>
                          <a:cs typeface="Calibri"/>
                        </a:rPr>
                        <a:t>€ 300,00</a:t>
                      </a:r>
                      <a:endParaRPr lang="it-IT" sz="1200" b="1" dirty="0">
                        <a:solidFill>
                          <a:schemeClr val="tx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2FF"/>
                    </a:solidFill>
                  </a:tcPr>
                </a:tc>
                <a:tc>
                  <a:txBody>
                    <a:bodyPr/>
                    <a:lstStyle/>
                    <a:p>
                      <a:pPr algn="ctr">
                        <a:lnSpc>
                          <a:spcPct val="115000"/>
                        </a:lnSpc>
                        <a:spcBef>
                          <a:spcPts val="600"/>
                        </a:spcBef>
                        <a:spcAft>
                          <a:spcPts val="1000"/>
                        </a:spcAft>
                      </a:pPr>
                      <a:r>
                        <a:rPr lang="it-IT" sz="1200" b="1" dirty="0">
                          <a:solidFill>
                            <a:schemeClr val="tx1"/>
                          </a:solidFill>
                          <a:latin typeface="+mn-lt"/>
                          <a:ea typeface="Calibri"/>
                          <a:cs typeface="Calibri"/>
                        </a:rPr>
                        <a:t>€ 200,00</a:t>
                      </a:r>
                      <a:endParaRPr lang="it-IT" sz="1200" b="1" dirty="0">
                        <a:solidFill>
                          <a:schemeClr val="tx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2FF"/>
                    </a:solidFill>
                  </a:tcPr>
                </a:tc>
                <a:extLst>
                  <a:ext uri="{0D108BD9-81ED-4DB2-BD59-A6C34878D82A}">
                    <a16:rowId xmlns="" xmlns:a16="http://schemas.microsoft.com/office/drawing/2014/main" val="1333140992"/>
                  </a:ext>
                </a:extLst>
              </a:tr>
              <a:tr h="446252">
                <a:tc>
                  <a:txBody>
                    <a:bodyPr/>
                    <a:lstStyle/>
                    <a:p>
                      <a:pPr algn="ctr">
                        <a:lnSpc>
                          <a:spcPct val="107000"/>
                        </a:lnSpc>
                        <a:spcAft>
                          <a:spcPts val="600"/>
                        </a:spcAft>
                      </a:pPr>
                      <a:r>
                        <a:rPr lang="it-IT" sz="1200" b="1" dirty="0">
                          <a:solidFill>
                            <a:schemeClr val="bg1"/>
                          </a:solidFill>
                          <a:latin typeface="+mn-lt"/>
                          <a:ea typeface="Verdana" pitchFamily="34" charset="0"/>
                          <a:cs typeface="Verdana" pitchFamily="34" charset="0"/>
                        </a:rPr>
                        <a:t>€ </a:t>
                      </a:r>
                      <a:r>
                        <a:rPr lang="it-IT" sz="1200" dirty="0">
                          <a:effectLst/>
                          <a:latin typeface="+mn-lt"/>
                        </a:rPr>
                        <a:t>16.000,01 – </a:t>
                      </a:r>
                      <a:r>
                        <a:rPr lang="it-IT" sz="1200" b="1" dirty="0">
                          <a:solidFill>
                            <a:schemeClr val="bg1"/>
                          </a:solidFill>
                          <a:latin typeface="+mn-lt"/>
                          <a:ea typeface="Verdana" pitchFamily="34" charset="0"/>
                          <a:cs typeface="Verdana" pitchFamily="34" charset="0"/>
                        </a:rPr>
                        <a:t>€ </a:t>
                      </a:r>
                      <a:r>
                        <a:rPr lang="it-IT" sz="1200" dirty="0">
                          <a:effectLst/>
                          <a:latin typeface="+mn-lt"/>
                        </a:rPr>
                        <a:t>24.000,00</a:t>
                      </a:r>
                      <a:endParaRPr lang="it-IT"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lnSpc>
                          <a:spcPct val="115000"/>
                        </a:lnSpc>
                        <a:spcBef>
                          <a:spcPts val="600"/>
                        </a:spcBef>
                        <a:spcAft>
                          <a:spcPts val="1000"/>
                        </a:spcAft>
                      </a:pPr>
                      <a:r>
                        <a:rPr lang="it-IT" sz="1200" b="1" dirty="0">
                          <a:solidFill>
                            <a:schemeClr val="tx1"/>
                          </a:solidFill>
                          <a:latin typeface="+mn-lt"/>
                          <a:ea typeface="Calibri"/>
                          <a:cs typeface="Calibri"/>
                        </a:rPr>
                        <a:t>€ 300,00</a:t>
                      </a:r>
                      <a:endParaRPr lang="it-IT" sz="1200" b="1" dirty="0">
                        <a:solidFill>
                          <a:schemeClr val="tx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1000"/>
                        </a:spcAft>
                      </a:pPr>
                      <a:r>
                        <a:rPr lang="it-IT" sz="1200" b="1" dirty="0">
                          <a:solidFill>
                            <a:schemeClr val="tx1"/>
                          </a:solidFill>
                          <a:latin typeface="+mn-lt"/>
                          <a:ea typeface="Calibri"/>
                          <a:cs typeface="Calibri"/>
                        </a:rPr>
                        <a:t>€ 200,00</a:t>
                      </a:r>
                      <a:endParaRPr lang="it-IT" sz="1200" b="1" dirty="0">
                        <a:solidFill>
                          <a:schemeClr val="tx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1000"/>
                        </a:spcAft>
                      </a:pPr>
                      <a:r>
                        <a:rPr lang="it-IT" sz="1200" b="1" dirty="0">
                          <a:solidFill>
                            <a:schemeClr val="tx1"/>
                          </a:solidFill>
                          <a:latin typeface="+mn-lt"/>
                          <a:ea typeface="Calibri"/>
                          <a:cs typeface="Calibri"/>
                        </a:rPr>
                        <a:t>€ 150,00</a:t>
                      </a:r>
                      <a:endParaRPr lang="it-IT" sz="1200" b="1" dirty="0">
                        <a:solidFill>
                          <a:schemeClr val="tx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11753692"/>
                  </a:ext>
                </a:extLst>
              </a:tr>
              <a:tr h="446252">
                <a:tc>
                  <a:txBody>
                    <a:bodyPr/>
                    <a:lstStyle/>
                    <a:p>
                      <a:pPr algn="ctr">
                        <a:lnSpc>
                          <a:spcPct val="107000"/>
                        </a:lnSpc>
                        <a:spcAft>
                          <a:spcPts val="600"/>
                        </a:spcAft>
                      </a:pPr>
                      <a:r>
                        <a:rPr lang="it-IT" sz="1200" b="1" dirty="0">
                          <a:solidFill>
                            <a:schemeClr val="bg1"/>
                          </a:solidFill>
                          <a:latin typeface="+mn-lt"/>
                          <a:ea typeface="Verdana" pitchFamily="34" charset="0"/>
                          <a:cs typeface="Verdana" pitchFamily="34" charset="0"/>
                        </a:rPr>
                        <a:t>€ </a:t>
                      </a:r>
                      <a:r>
                        <a:rPr lang="it-IT" sz="1200" dirty="0">
                          <a:effectLst/>
                          <a:latin typeface="+mn-lt"/>
                        </a:rPr>
                        <a:t>24.000,01 – </a:t>
                      </a:r>
                      <a:r>
                        <a:rPr lang="it-IT" sz="1200" b="1" dirty="0">
                          <a:solidFill>
                            <a:schemeClr val="bg1"/>
                          </a:solidFill>
                          <a:latin typeface="+mn-lt"/>
                          <a:ea typeface="Verdana" pitchFamily="34" charset="0"/>
                          <a:cs typeface="Verdana" pitchFamily="34" charset="0"/>
                        </a:rPr>
                        <a:t>€ </a:t>
                      </a:r>
                      <a:r>
                        <a:rPr lang="it-IT" sz="1200" dirty="0">
                          <a:effectLst/>
                          <a:latin typeface="+mn-lt"/>
                        </a:rPr>
                        <a:t>32.000,00</a:t>
                      </a:r>
                      <a:endParaRPr lang="it-IT"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lnSpc>
                          <a:spcPct val="115000"/>
                        </a:lnSpc>
                        <a:spcBef>
                          <a:spcPts val="600"/>
                        </a:spcBef>
                        <a:spcAft>
                          <a:spcPts val="1000"/>
                        </a:spcAft>
                      </a:pPr>
                      <a:r>
                        <a:rPr lang="it-IT" sz="1200" b="1" dirty="0">
                          <a:solidFill>
                            <a:schemeClr val="tx1"/>
                          </a:solidFill>
                          <a:latin typeface="+mn-lt"/>
                          <a:ea typeface="Calibri"/>
                          <a:cs typeface="Calibri"/>
                        </a:rPr>
                        <a:t>€ 200,00</a:t>
                      </a:r>
                      <a:endParaRPr lang="it-IT" sz="1200" b="1" dirty="0">
                        <a:solidFill>
                          <a:schemeClr val="tx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2FF"/>
                    </a:solidFill>
                  </a:tcPr>
                </a:tc>
                <a:tc>
                  <a:txBody>
                    <a:bodyPr/>
                    <a:lstStyle/>
                    <a:p>
                      <a:pPr algn="ctr">
                        <a:lnSpc>
                          <a:spcPct val="115000"/>
                        </a:lnSpc>
                        <a:spcBef>
                          <a:spcPts val="600"/>
                        </a:spcBef>
                        <a:spcAft>
                          <a:spcPts val="1000"/>
                        </a:spcAft>
                      </a:pPr>
                      <a:r>
                        <a:rPr lang="it-IT" sz="1200" b="1" dirty="0">
                          <a:solidFill>
                            <a:schemeClr val="tx1"/>
                          </a:solidFill>
                          <a:latin typeface="+mn-lt"/>
                          <a:ea typeface="Calibri"/>
                          <a:cs typeface="Calibri"/>
                        </a:rPr>
                        <a:t>€ 150,00</a:t>
                      </a:r>
                      <a:endParaRPr lang="it-IT" sz="1200" b="1" dirty="0">
                        <a:solidFill>
                          <a:schemeClr val="tx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2FF"/>
                    </a:solidFill>
                  </a:tcPr>
                </a:tc>
                <a:tc>
                  <a:txBody>
                    <a:bodyPr/>
                    <a:lstStyle/>
                    <a:p>
                      <a:pPr algn="ctr">
                        <a:lnSpc>
                          <a:spcPct val="115000"/>
                        </a:lnSpc>
                        <a:spcBef>
                          <a:spcPts val="600"/>
                        </a:spcBef>
                        <a:spcAft>
                          <a:spcPts val="1000"/>
                        </a:spcAft>
                      </a:pPr>
                      <a:endParaRPr lang="it-IT" sz="1200" b="1" dirty="0">
                        <a:solidFill>
                          <a:schemeClr val="tx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2FF"/>
                    </a:solidFill>
                  </a:tcPr>
                </a:tc>
                <a:extLst>
                  <a:ext uri="{0D108BD9-81ED-4DB2-BD59-A6C34878D82A}">
                    <a16:rowId xmlns="" xmlns:a16="http://schemas.microsoft.com/office/drawing/2014/main" val="2635857636"/>
                  </a:ext>
                </a:extLst>
              </a:tr>
              <a:tr h="446252">
                <a:tc>
                  <a:txBody>
                    <a:bodyPr/>
                    <a:lstStyle/>
                    <a:p>
                      <a:pPr algn="ctr">
                        <a:lnSpc>
                          <a:spcPct val="107000"/>
                        </a:lnSpc>
                        <a:spcAft>
                          <a:spcPts val="600"/>
                        </a:spcAft>
                      </a:pPr>
                      <a:r>
                        <a:rPr lang="it-IT" sz="1200" b="1" dirty="0">
                          <a:solidFill>
                            <a:schemeClr val="bg1"/>
                          </a:solidFill>
                          <a:latin typeface="+mn-lt"/>
                          <a:ea typeface="Verdana" pitchFamily="34" charset="0"/>
                          <a:cs typeface="Verdana" pitchFamily="34" charset="0"/>
                        </a:rPr>
                        <a:t>€ </a:t>
                      </a:r>
                      <a:r>
                        <a:rPr lang="it-IT" sz="1200" dirty="0">
                          <a:effectLst/>
                          <a:latin typeface="+mn-lt"/>
                        </a:rPr>
                        <a:t>32.000,01 – </a:t>
                      </a:r>
                      <a:r>
                        <a:rPr lang="it-IT" sz="1200" b="1" dirty="0">
                          <a:solidFill>
                            <a:schemeClr val="bg1"/>
                          </a:solidFill>
                          <a:latin typeface="+mn-lt"/>
                          <a:ea typeface="Verdana" pitchFamily="34" charset="0"/>
                          <a:cs typeface="Verdana" pitchFamily="34" charset="0"/>
                        </a:rPr>
                        <a:t>€ </a:t>
                      </a:r>
                      <a:r>
                        <a:rPr lang="it-IT" sz="1200" dirty="0">
                          <a:effectLst/>
                          <a:latin typeface="+mn-lt"/>
                        </a:rPr>
                        <a:t>40.000,00</a:t>
                      </a:r>
                      <a:endParaRPr lang="it-IT"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lnSpc>
                          <a:spcPct val="115000"/>
                        </a:lnSpc>
                        <a:spcBef>
                          <a:spcPts val="600"/>
                        </a:spcBef>
                        <a:spcAft>
                          <a:spcPts val="1000"/>
                        </a:spcAft>
                      </a:pPr>
                      <a:r>
                        <a:rPr lang="it-IT" sz="1200" b="1" dirty="0">
                          <a:solidFill>
                            <a:schemeClr val="tx1"/>
                          </a:solidFill>
                          <a:latin typeface="+mn-lt"/>
                          <a:ea typeface="Calibri"/>
                          <a:cs typeface="Calibri"/>
                        </a:rPr>
                        <a:t>€ 150,00</a:t>
                      </a:r>
                      <a:endParaRPr lang="it-IT" sz="1200" b="1" dirty="0">
                        <a:solidFill>
                          <a:schemeClr val="tx1"/>
                        </a:solidFill>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ctr">
                        <a:lnSpc>
                          <a:spcPct val="115000"/>
                        </a:lnSpc>
                        <a:spcBef>
                          <a:spcPts val="600"/>
                        </a:spcBef>
                        <a:spcAft>
                          <a:spcPts val="1000"/>
                        </a:spcAft>
                      </a:pPr>
                      <a:endParaRPr lang="it-IT" sz="1200" b="1"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1000"/>
                        </a:spcAft>
                      </a:pPr>
                      <a:endParaRPr lang="it-IT" sz="1200" b="1" dirty="0">
                        <a:solidFill>
                          <a:schemeClr val="tx1"/>
                        </a:solidFill>
                        <a:latin typeface="+mn-lt"/>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77518085"/>
                  </a:ext>
                </a:extLst>
              </a:tr>
              <a:tr h="446252">
                <a:tc>
                  <a:txBody>
                    <a:bodyPr/>
                    <a:lstStyle/>
                    <a:p>
                      <a:pPr algn="ctr">
                        <a:lnSpc>
                          <a:spcPct val="107000"/>
                        </a:lnSpc>
                        <a:spcAft>
                          <a:spcPts val="600"/>
                        </a:spcAft>
                      </a:pPr>
                      <a:r>
                        <a:rPr lang="it-IT" sz="1200" b="1" dirty="0">
                          <a:solidFill>
                            <a:schemeClr val="bg1"/>
                          </a:solidFill>
                          <a:latin typeface="+mn-lt"/>
                          <a:ea typeface="Verdana" pitchFamily="34" charset="0"/>
                          <a:cs typeface="Verdana" pitchFamily="34" charset="0"/>
                        </a:rPr>
                        <a:t>€ </a:t>
                      </a:r>
                      <a:r>
                        <a:rPr lang="it-IT" sz="1200" dirty="0">
                          <a:effectLst/>
                          <a:latin typeface="+mn-lt"/>
                        </a:rPr>
                        <a:t>40.000,01 e oltre</a:t>
                      </a:r>
                      <a:endParaRPr lang="it-IT"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FF"/>
                    </a:solidFill>
                  </a:tcPr>
                </a:tc>
                <a:tc>
                  <a:txBody>
                    <a:bodyPr/>
                    <a:lstStyle/>
                    <a:p>
                      <a:pPr algn="ctr">
                        <a:lnSpc>
                          <a:spcPct val="115000"/>
                        </a:lnSpc>
                        <a:spcBef>
                          <a:spcPts val="600"/>
                        </a:spcBef>
                        <a:spcAft>
                          <a:spcPts val="1000"/>
                        </a:spcAft>
                      </a:pPr>
                      <a:endParaRPr lang="it-IT" sz="1100" b="1" dirty="0">
                        <a:solidFill>
                          <a:schemeClr val="tx1"/>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2FF"/>
                    </a:solidFill>
                  </a:tcPr>
                </a:tc>
                <a:tc>
                  <a:txBody>
                    <a:bodyPr/>
                    <a:lstStyle/>
                    <a:p>
                      <a:pPr algn="ctr">
                        <a:lnSpc>
                          <a:spcPct val="115000"/>
                        </a:lnSpc>
                        <a:spcBef>
                          <a:spcPts val="600"/>
                        </a:spcBef>
                        <a:spcAft>
                          <a:spcPts val="1000"/>
                        </a:spcAft>
                      </a:pPr>
                      <a:endParaRPr lang="it-IT" sz="1100" b="1" dirty="0">
                        <a:solidFill>
                          <a:schemeClr val="tx1"/>
                        </a:solidFill>
                        <a:latin typeface="Verdana"/>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2FF"/>
                    </a:solidFill>
                  </a:tcPr>
                </a:tc>
                <a:tc>
                  <a:txBody>
                    <a:bodyPr/>
                    <a:lstStyle/>
                    <a:p>
                      <a:pPr algn="ctr">
                        <a:lnSpc>
                          <a:spcPct val="115000"/>
                        </a:lnSpc>
                        <a:spcBef>
                          <a:spcPts val="600"/>
                        </a:spcBef>
                        <a:spcAft>
                          <a:spcPts val="1000"/>
                        </a:spcAft>
                      </a:pPr>
                      <a:endParaRPr lang="it-IT" sz="1100" b="1" dirty="0">
                        <a:solidFill>
                          <a:schemeClr val="tx1"/>
                        </a:solidFill>
                        <a:latin typeface="Verdana"/>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2FF"/>
                    </a:solidFill>
                  </a:tcPr>
                </a:tc>
                <a:extLst>
                  <a:ext uri="{0D108BD9-81ED-4DB2-BD59-A6C34878D82A}">
                    <a16:rowId xmlns="" xmlns:a16="http://schemas.microsoft.com/office/drawing/2014/main" val="1795206418"/>
                  </a:ext>
                </a:extLst>
              </a:tr>
            </a:tbl>
          </a:graphicData>
        </a:graphic>
      </p:graphicFrame>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917" y="136478"/>
            <a:ext cx="362974" cy="362974"/>
          </a:xfrm>
          <a:prstGeom prst="rect">
            <a:avLst/>
          </a:prstGeom>
        </p:spPr>
      </p:pic>
    </p:spTree>
    <p:extLst>
      <p:ext uri="{BB962C8B-B14F-4D97-AF65-F5344CB8AC3E}">
        <p14:creationId xmlns:p14="http://schemas.microsoft.com/office/powerpoint/2010/main" val="42755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000" y="147273"/>
            <a:ext cx="8603946"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altLang="it-IT" sz="2400" b="1" dirty="0" smtClean="0">
                <a:solidFill>
                  <a:srgbClr val="189BEB"/>
                </a:solidFill>
                <a:latin typeface="Calibri" panose="020F0502020204030204" pitchFamily="34" charset="0"/>
              </a:rPr>
              <a:t>Sintesi procedimento di valutazione bisogno socio assistenziale  </a:t>
            </a:r>
            <a:endParaRPr lang="it-IT" altLang="it-IT" sz="2400" b="1" dirty="0">
              <a:solidFill>
                <a:srgbClr val="189BEB"/>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189BEB"/>
              </a:solidFill>
              <a:latin typeface="Calibri" panose="020F0502020204030204" pitchFamily="34" charset="0"/>
            </a:endParaRPr>
          </a:p>
        </p:txBody>
      </p:sp>
      <p:sp>
        <p:nvSpPr>
          <p:cNvPr id="4" name="Rettangolo arrotondato 6"/>
          <p:cNvSpPr>
            <a:spLocks noChangeArrowheads="1"/>
          </p:cNvSpPr>
          <p:nvPr/>
        </p:nvSpPr>
        <p:spPr bwMode="auto">
          <a:xfrm>
            <a:off x="168813" y="887104"/>
            <a:ext cx="11535507" cy="5170004"/>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r>
              <a:rPr lang="it-IT" altLang="it-IT" sz="2200" i="1" dirty="0">
                <a:solidFill>
                  <a:srgbClr val="003366"/>
                </a:solidFill>
                <a:latin typeface="Calibri" pitchFamily="34" charset="0"/>
              </a:rPr>
              <a:t>	</a:t>
            </a:r>
            <a:r>
              <a:rPr lang="it-IT" altLang="it-IT" sz="2200" i="1" dirty="0" smtClean="0">
                <a:solidFill>
                  <a:srgbClr val="003366"/>
                </a:solidFill>
                <a:latin typeface="Calibri" pitchFamily="34" charset="0"/>
              </a:rPr>
              <a:t>Il procedimento di valutazione si sviluppa nelle seguenti fasi:</a:t>
            </a:r>
          </a:p>
          <a:p>
            <a:pPr marL="457200" indent="-457200">
              <a:buFont typeface="Wingdings" panose="05000000000000000000" pitchFamily="2" charset="2"/>
              <a:buChar char="Ø"/>
            </a:pPr>
            <a:r>
              <a:rPr lang="it-IT" altLang="it-IT" sz="2200" i="1" dirty="0" smtClean="0">
                <a:solidFill>
                  <a:srgbClr val="003366"/>
                </a:solidFill>
                <a:latin typeface="Calibri" pitchFamily="34" charset="0"/>
              </a:rPr>
              <a:t>Il beneficiario è sottoposto alle domande del </a:t>
            </a:r>
            <a:r>
              <a:rPr lang="it-IT" altLang="it-IT" sz="2200" b="1" i="1" dirty="0" smtClean="0">
                <a:solidFill>
                  <a:srgbClr val="003366"/>
                </a:solidFill>
                <a:latin typeface="Calibri" pitchFamily="34" charset="0"/>
              </a:rPr>
              <a:t>questionario standard </a:t>
            </a:r>
            <a:r>
              <a:rPr lang="it-IT" altLang="it-IT" sz="2200" i="1" dirty="0" smtClean="0">
                <a:solidFill>
                  <a:srgbClr val="003366"/>
                </a:solidFill>
                <a:latin typeface="Calibri" pitchFamily="34" charset="0"/>
              </a:rPr>
              <a:t>per la valutazione del bisogno socio assistenziale e l’operatore sociale inserisce a sistema le risposte.</a:t>
            </a:r>
          </a:p>
          <a:p>
            <a:pPr marL="457200" indent="-457200">
              <a:buFont typeface="Wingdings" panose="05000000000000000000" pitchFamily="2" charset="2"/>
              <a:buChar char="Ø"/>
            </a:pPr>
            <a:r>
              <a:rPr lang="it-IT" altLang="it-IT" sz="2200" i="1" dirty="0" smtClean="0">
                <a:solidFill>
                  <a:srgbClr val="003366"/>
                </a:solidFill>
                <a:latin typeface="Calibri" pitchFamily="34" charset="0"/>
              </a:rPr>
              <a:t>Il sistema, in base ai pesi collegati alle aree di valutazione, restituisce </a:t>
            </a:r>
            <a:r>
              <a:rPr lang="it-IT" altLang="it-IT" sz="2200" b="1" i="1" dirty="0" smtClean="0">
                <a:solidFill>
                  <a:srgbClr val="003366"/>
                </a:solidFill>
                <a:latin typeface="Calibri" pitchFamily="34" charset="0"/>
              </a:rPr>
              <a:t>un punteggio </a:t>
            </a:r>
            <a:r>
              <a:rPr lang="it-IT" altLang="it-IT" sz="2200" i="1" dirty="0" smtClean="0">
                <a:solidFill>
                  <a:srgbClr val="003366"/>
                </a:solidFill>
                <a:latin typeface="Calibri" pitchFamily="34" charset="0"/>
              </a:rPr>
              <a:t>e consiglia i servizi socio assistenziali adeguati rispetto al profilo individuale </a:t>
            </a:r>
          </a:p>
          <a:p>
            <a:pPr marL="457200" indent="-457200">
              <a:buFont typeface="Wingdings" panose="05000000000000000000" pitchFamily="2" charset="2"/>
              <a:buChar char="Ø"/>
            </a:pPr>
            <a:r>
              <a:rPr lang="it-IT" altLang="it-IT" sz="2200" i="1" dirty="0" smtClean="0">
                <a:solidFill>
                  <a:srgbClr val="003366"/>
                </a:solidFill>
                <a:latin typeface="Calibri" pitchFamily="34" charset="0"/>
              </a:rPr>
              <a:t> Il punteggio determina la collocazione in </a:t>
            </a:r>
            <a:r>
              <a:rPr lang="it-IT" altLang="it-IT" sz="2200" b="1" i="1" dirty="0" smtClean="0">
                <a:solidFill>
                  <a:srgbClr val="003366"/>
                </a:solidFill>
                <a:latin typeface="Calibri" pitchFamily="34" charset="0"/>
              </a:rPr>
              <a:t>una fascia</a:t>
            </a:r>
            <a:r>
              <a:rPr lang="it-IT" altLang="it-IT" sz="2200" i="1" dirty="0" smtClean="0">
                <a:solidFill>
                  <a:srgbClr val="003366"/>
                </a:solidFill>
                <a:latin typeface="Calibri" pitchFamily="34" charset="0"/>
              </a:rPr>
              <a:t>, cha incrociata con il </a:t>
            </a:r>
            <a:r>
              <a:rPr lang="it-IT" altLang="it-IT" sz="2200" b="1" i="1" dirty="0" smtClean="0">
                <a:solidFill>
                  <a:srgbClr val="003366"/>
                </a:solidFill>
                <a:latin typeface="Calibri" pitchFamily="34" charset="0"/>
              </a:rPr>
              <a:t>valore dell’ISEE </a:t>
            </a:r>
            <a:r>
              <a:rPr lang="it-IT" altLang="it-IT" sz="2200" i="1" dirty="0" smtClean="0">
                <a:solidFill>
                  <a:srgbClr val="003366"/>
                </a:solidFill>
                <a:latin typeface="Calibri" pitchFamily="34" charset="0"/>
              </a:rPr>
              <a:t>socio sanitario determina il </a:t>
            </a:r>
            <a:r>
              <a:rPr lang="it-IT" altLang="it-IT" sz="2200" b="1" i="1" dirty="0" smtClean="0">
                <a:solidFill>
                  <a:srgbClr val="003366"/>
                </a:solidFill>
                <a:latin typeface="Calibri" pitchFamily="34" charset="0"/>
              </a:rPr>
              <a:t>budget di spesa </a:t>
            </a:r>
            <a:r>
              <a:rPr lang="it-IT" altLang="it-IT" sz="2200" i="1" dirty="0" smtClean="0">
                <a:solidFill>
                  <a:srgbClr val="003366"/>
                </a:solidFill>
                <a:latin typeface="Calibri" pitchFamily="34" charset="0"/>
              </a:rPr>
              <a:t>massimo individuale per servizi </a:t>
            </a:r>
          </a:p>
          <a:p>
            <a:pPr marL="457200" indent="-457200">
              <a:buFont typeface="Wingdings" panose="05000000000000000000" pitchFamily="2" charset="2"/>
              <a:buChar char="Ø"/>
            </a:pPr>
            <a:r>
              <a:rPr lang="it-IT" altLang="it-IT" sz="2200" i="1" dirty="0" smtClean="0">
                <a:solidFill>
                  <a:srgbClr val="003366"/>
                </a:solidFill>
                <a:latin typeface="Calibri" pitchFamily="34" charset="0"/>
              </a:rPr>
              <a:t>L’operatore sociale, il responsabile del programma e il beneficiario </a:t>
            </a:r>
            <a:r>
              <a:rPr lang="it-IT" altLang="it-IT" sz="2200" b="1" i="1" dirty="0" smtClean="0">
                <a:solidFill>
                  <a:srgbClr val="003366"/>
                </a:solidFill>
                <a:latin typeface="Calibri" pitchFamily="34" charset="0"/>
              </a:rPr>
              <a:t>concordano i servizi </a:t>
            </a:r>
            <a:r>
              <a:rPr lang="it-IT" altLang="it-IT" sz="2200" i="1" dirty="0" smtClean="0">
                <a:solidFill>
                  <a:srgbClr val="003366"/>
                </a:solidFill>
                <a:latin typeface="Calibri" pitchFamily="34" charset="0"/>
              </a:rPr>
              <a:t>assistenziali da erogare, tenendo conto di quelli segnalati e nei limiti del budget assegnato </a:t>
            </a:r>
          </a:p>
          <a:p>
            <a:pPr marL="457200" indent="-457200">
              <a:buFont typeface="Wingdings" panose="05000000000000000000" pitchFamily="2" charset="2"/>
              <a:buChar char="Ø"/>
            </a:pPr>
            <a:r>
              <a:rPr lang="it-IT" altLang="it-IT" sz="2200" i="1" dirty="0" smtClean="0">
                <a:solidFill>
                  <a:srgbClr val="003366"/>
                </a:solidFill>
                <a:latin typeface="Calibri" pitchFamily="34" charset="0"/>
              </a:rPr>
              <a:t> Il responsabile del programma sottoscrive on line il </a:t>
            </a:r>
            <a:r>
              <a:rPr lang="it-IT" altLang="it-IT" sz="2200" b="1" i="1" dirty="0" smtClean="0">
                <a:solidFill>
                  <a:srgbClr val="003366"/>
                </a:solidFill>
                <a:latin typeface="Calibri" pitchFamily="34" charset="0"/>
              </a:rPr>
              <a:t>Piano di assistenza individuale (PAI</a:t>
            </a:r>
            <a:r>
              <a:rPr lang="it-IT" altLang="it-IT" sz="2200" i="1" dirty="0" smtClean="0">
                <a:solidFill>
                  <a:srgbClr val="003366"/>
                </a:solidFill>
                <a:latin typeface="Calibri" pitchFamily="34" charset="0"/>
              </a:rPr>
              <a:t>), che dà diritto al beneficiario a ricevere i servizi selezionati </a:t>
            </a:r>
          </a:p>
          <a:p>
            <a:pPr marL="457200" indent="-457200">
              <a:buFont typeface="Wingdings" panose="05000000000000000000" pitchFamily="2" charset="2"/>
              <a:buChar char="Ø"/>
            </a:pPr>
            <a:endParaRPr lang="it-IT" altLang="it-IT" sz="2200" i="1" dirty="0">
              <a:solidFill>
                <a:srgbClr val="003366"/>
              </a:solidFill>
              <a:latin typeface="Calibri" pitchFamily="34" charset="0"/>
            </a:endParaRPr>
          </a:p>
        </p:txBody>
      </p:sp>
    </p:spTree>
    <p:extLst>
      <p:ext uri="{BB962C8B-B14F-4D97-AF65-F5344CB8AC3E}">
        <p14:creationId xmlns:p14="http://schemas.microsoft.com/office/powerpoint/2010/main" val="141948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90"/>
            <a:ext cx="7843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dirty="0">
                <a:solidFill>
                  <a:srgbClr val="189BEB"/>
                </a:solidFill>
              </a:rPr>
              <a:t>h) Controllo della puntualità, quantità e qualità dei servizi  </a:t>
            </a:r>
            <a:endParaRPr lang="it-IT" sz="2000" dirty="0">
              <a:solidFill>
                <a:srgbClr val="189BEB"/>
              </a:solidFill>
            </a:endParaRP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p:txBody>
      </p:sp>
      <p:sp>
        <p:nvSpPr>
          <p:cNvPr id="4" name="Rettangolo arrotondato 3"/>
          <p:cNvSpPr>
            <a:spLocks noChangeArrowheads="1"/>
          </p:cNvSpPr>
          <p:nvPr/>
        </p:nvSpPr>
        <p:spPr bwMode="auto">
          <a:xfrm>
            <a:off x="122723" y="824203"/>
            <a:ext cx="11529526" cy="956991"/>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endParaRPr lang="it-IT" altLang="it-IT" sz="2400" b="1" i="1" dirty="0">
              <a:solidFill>
                <a:srgbClr val="003366"/>
              </a:solidFill>
              <a:latin typeface="Calibri" pitchFamily="34" charset="0"/>
            </a:endParaRPr>
          </a:p>
          <a:p>
            <a:r>
              <a:rPr lang="it-IT" altLang="it-IT" sz="2400" b="1" i="1" dirty="0">
                <a:solidFill>
                  <a:srgbClr val="003366"/>
                </a:solidFill>
                <a:latin typeface="Calibri" pitchFamily="34" charset="0"/>
              </a:rPr>
              <a:t>	L’automazione introdotta nell’HCP 2017 </a:t>
            </a:r>
            <a:r>
              <a:rPr lang="it-IT" altLang="it-IT" sz="2400" i="1" dirty="0">
                <a:solidFill>
                  <a:srgbClr val="003366"/>
                </a:solidFill>
                <a:latin typeface="Calibri" pitchFamily="34" charset="0"/>
              </a:rPr>
              <a:t>consente all’Inps la piena ed immediata </a:t>
            </a:r>
            <a:r>
              <a:rPr lang="it-IT" altLang="it-IT" sz="2400" i="1" dirty="0">
                <a:solidFill>
                  <a:srgbClr val="1E4B78"/>
                </a:solidFill>
                <a:latin typeface="Calibri" pitchFamily="34" charset="0"/>
              </a:rPr>
              <a:t>contezza</a:t>
            </a:r>
            <a:r>
              <a:rPr lang="it-IT" altLang="it-IT" sz="2400" i="1" dirty="0">
                <a:solidFill>
                  <a:srgbClr val="003366"/>
                </a:solidFill>
                <a:latin typeface="Calibri" pitchFamily="34" charset="0"/>
              </a:rPr>
              <a:t> dell’erogazione dei servizi , della puntualità e della qualità </a:t>
            </a:r>
          </a:p>
          <a:p>
            <a:endParaRPr lang="it-IT" altLang="it-IT" sz="2400" i="1" dirty="0">
              <a:solidFill>
                <a:srgbClr val="003366"/>
              </a:solidFill>
              <a:latin typeface="Calibri" pitchFamily="34" charset="0"/>
            </a:endParaRPr>
          </a:p>
        </p:txBody>
      </p:sp>
      <p:sp>
        <p:nvSpPr>
          <p:cNvPr id="5" name="Rettangolo arrotondato 3"/>
          <p:cNvSpPr>
            <a:spLocks noChangeArrowheads="1"/>
          </p:cNvSpPr>
          <p:nvPr/>
        </p:nvSpPr>
        <p:spPr bwMode="auto">
          <a:xfrm>
            <a:off x="259199" y="1965278"/>
            <a:ext cx="6646567" cy="4053385"/>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indent="0"/>
            <a:r>
              <a:rPr lang="it-IT" altLang="it-IT" sz="2400" i="1" dirty="0">
                <a:solidFill>
                  <a:srgbClr val="003366"/>
                </a:solidFill>
                <a:latin typeface="Calibri" pitchFamily="34" charset="0"/>
              </a:rPr>
              <a:t>Il richiedente la prestazione:</a:t>
            </a:r>
          </a:p>
          <a:p>
            <a:pPr marL="685800">
              <a:buFont typeface="Wingdings" panose="05000000000000000000" pitchFamily="2" charset="2"/>
              <a:buChar char="Ø"/>
            </a:pPr>
            <a:r>
              <a:rPr lang="it-IT" altLang="it-IT" sz="2400" i="1" dirty="0">
                <a:solidFill>
                  <a:srgbClr val="003366"/>
                </a:solidFill>
                <a:latin typeface="Calibri" pitchFamily="34" charset="0"/>
              </a:rPr>
              <a:t>Rende on line ricevuta del servizio ottenuto, attivando in tal modo la procedura per il rimborso all’Ente erogatore</a:t>
            </a:r>
          </a:p>
          <a:p>
            <a:pPr indent="0"/>
            <a:r>
              <a:rPr lang="it-IT" altLang="it-IT" sz="1800" i="1" dirty="0">
                <a:solidFill>
                  <a:srgbClr val="003366"/>
                </a:solidFill>
                <a:latin typeface="Calibri" pitchFamily="34" charset="0"/>
              </a:rPr>
              <a:t>Assenze o ritardi possono comportare penali per l’Ente partner e, in casi estremi, sostituzione del servizio con indennizzo per l’utente</a:t>
            </a:r>
            <a:endParaRPr lang="it-IT" altLang="it-IT" sz="2400" i="1" dirty="0">
              <a:solidFill>
                <a:srgbClr val="003366"/>
              </a:solidFill>
              <a:latin typeface="Calibri" pitchFamily="34" charset="0"/>
            </a:endParaRPr>
          </a:p>
          <a:p>
            <a:pPr marL="685800">
              <a:buFont typeface="Wingdings" panose="05000000000000000000" pitchFamily="2" charset="2"/>
              <a:buChar char="Ø"/>
            </a:pPr>
            <a:r>
              <a:rPr lang="it-IT" altLang="it-IT" sz="2400" i="1" dirty="0">
                <a:solidFill>
                  <a:srgbClr val="003366"/>
                </a:solidFill>
                <a:latin typeface="Calibri" pitchFamily="34" charset="0"/>
              </a:rPr>
              <a:t>Risponde on line alla Customer Satisfaction</a:t>
            </a:r>
          </a:p>
          <a:p>
            <a:pPr indent="0"/>
            <a:r>
              <a:rPr lang="it-IT" altLang="it-IT" sz="1800" i="1" dirty="0">
                <a:solidFill>
                  <a:srgbClr val="003366"/>
                </a:solidFill>
                <a:latin typeface="Calibri" pitchFamily="34" charset="0"/>
              </a:rPr>
              <a:t>Ripetuti indici rilevanti di insoddisfazione possono comportare la sostituzione del servizio con indennizzo per l’utente</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4784" y="2624390"/>
            <a:ext cx="3283634" cy="2826078"/>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917" y="136478"/>
            <a:ext cx="362974" cy="362974"/>
          </a:xfrm>
          <a:prstGeom prst="rect">
            <a:avLst/>
          </a:prstGeom>
        </p:spPr>
      </p:pic>
    </p:spTree>
    <p:extLst>
      <p:ext uri="{BB962C8B-B14F-4D97-AF65-F5344CB8AC3E}">
        <p14:creationId xmlns:p14="http://schemas.microsoft.com/office/powerpoint/2010/main" val="303665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591695" y="170480"/>
            <a:ext cx="9712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altLang="it-IT" sz="2400" b="1" dirty="0" smtClean="0">
                <a:solidFill>
                  <a:srgbClr val="0070C0"/>
                </a:solidFill>
                <a:latin typeface="Calibri" panose="020F0502020204030204" pitchFamily="34" charset="0"/>
              </a:rPr>
              <a:t>Destinatari progetto HCP </a:t>
            </a:r>
            <a:endParaRPr lang="it-IT" altLang="it-IT" sz="2400" b="1" dirty="0">
              <a:solidFill>
                <a:srgbClr val="0070C0"/>
              </a:solidFill>
              <a:latin typeface="Calibri" panose="020F0502020204030204" pitchFamily="34" charset="0"/>
            </a:endParaRPr>
          </a:p>
        </p:txBody>
      </p:sp>
      <p:sp>
        <p:nvSpPr>
          <p:cNvPr id="4" name="Rettangolo arrotondato 3"/>
          <p:cNvSpPr>
            <a:spLocks noChangeArrowheads="1"/>
          </p:cNvSpPr>
          <p:nvPr/>
        </p:nvSpPr>
        <p:spPr bwMode="auto">
          <a:xfrm>
            <a:off x="177420" y="936268"/>
            <a:ext cx="11659305" cy="2339194"/>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lvl="0"/>
            <a:r>
              <a:rPr lang="it-IT" altLang="it-IT" sz="2400" i="1" dirty="0" smtClean="0">
                <a:solidFill>
                  <a:srgbClr val="0070C0"/>
                </a:solidFill>
                <a:latin typeface="Calibri" pitchFamily="34" charset="0"/>
              </a:rPr>
              <a:t>Il Progetto HCP è rivolto solo ai dipendenti e ai pensionati pubblici </a:t>
            </a:r>
            <a:r>
              <a:rPr lang="it-IT" altLang="it-IT" sz="2400" b="1" i="1" dirty="0" smtClean="0">
                <a:solidFill>
                  <a:srgbClr val="0070C0"/>
                </a:solidFill>
                <a:latin typeface="Calibri" pitchFamily="34" charset="0"/>
              </a:rPr>
              <a:t>perché </a:t>
            </a:r>
            <a:r>
              <a:rPr lang="it-IT" altLang="it-IT" sz="2400" i="1" dirty="0" smtClean="0">
                <a:solidFill>
                  <a:srgbClr val="0070C0"/>
                </a:solidFill>
                <a:latin typeface="Calibri" pitchFamily="34" charset="0"/>
              </a:rPr>
              <a:t>sono loro che finanziano la gestione </a:t>
            </a:r>
          </a:p>
          <a:p>
            <a:pPr lvl="0"/>
            <a:endParaRPr lang="it-IT" altLang="it-IT" sz="2400" dirty="0">
              <a:solidFill>
                <a:srgbClr val="0070C0"/>
              </a:solidFill>
              <a:latin typeface="Calibri" pitchFamily="34" charset="0"/>
            </a:endParaRPr>
          </a:p>
        </p:txBody>
      </p:sp>
      <p:sp>
        <p:nvSpPr>
          <p:cNvPr id="6" name="Rettangolo arrotondato 5"/>
          <p:cNvSpPr>
            <a:spLocks noChangeArrowheads="1"/>
          </p:cNvSpPr>
          <p:nvPr/>
        </p:nvSpPr>
        <p:spPr bwMode="auto">
          <a:xfrm>
            <a:off x="295050" y="3343702"/>
            <a:ext cx="11496616" cy="2571197"/>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0" tIns="0" rIns="0" bIns="0" anchor="t"/>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r>
              <a:rPr lang="it-IT" altLang="it-IT" sz="2400" i="1" dirty="0" smtClean="0">
                <a:solidFill>
                  <a:srgbClr val="002060"/>
                </a:solidFill>
                <a:latin typeface="Calibri" pitchFamily="34" charset="0"/>
              </a:rPr>
              <a:t> </a:t>
            </a:r>
          </a:p>
          <a:p>
            <a:r>
              <a:rPr lang="it-IT" altLang="it-IT" sz="2400" i="1" dirty="0" smtClean="0">
                <a:solidFill>
                  <a:srgbClr val="002060"/>
                </a:solidFill>
                <a:latin typeface="Calibri" pitchFamily="34" charset="0"/>
              </a:rPr>
              <a:t>Per aumentare il numero degli utenti, si potrebbero prevedere schemi di adesione per intere categorie che decidano di contribuire </a:t>
            </a:r>
          </a:p>
        </p:txBody>
      </p:sp>
      <p:sp>
        <p:nvSpPr>
          <p:cNvPr id="10" name="CasellaDiTesto 9"/>
          <p:cNvSpPr txBox="1"/>
          <p:nvPr/>
        </p:nvSpPr>
        <p:spPr>
          <a:xfrm>
            <a:off x="911514" y="5033825"/>
            <a:ext cx="10238342" cy="461665"/>
          </a:xfrm>
          <a:prstGeom prst="rect">
            <a:avLst/>
          </a:prstGeom>
          <a:noFill/>
        </p:spPr>
        <p:txBody>
          <a:bodyPr wrap="square" rtlCol="0">
            <a:spAutoFit/>
          </a:bodyPr>
          <a:lstStyle/>
          <a:p>
            <a:r>
              <a:rPr lang="it-IT" altLang="it-IT" sz="2400" i="1" dirty="0">
                <a:solidFill>
                  <a:srgbClr val="003366"/>
                </a:solidFill>
                <a:latin typeface="Calibri" pitchFamily="34" charset="0"/>
                <a:ea typeface="MS PGothic" pitchFamily="34" charset="-128"/>
              </a:rPr>
              <a:t>           </a:t>
            </a:r>
          </a:p>
        </p:txBody>
      </p:sp>
    </p:spTree>
    <p:extLst>
      <p:ext uri="{BB962C8B-B14F-4D97-AF65-F5344CB8AC3E}">
        <p14:creationId xmlns:p14="http://schemas.microsoft.com/office/powerpoint/2010/main" val="97874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96831" y="98474"/>
            <a:ext cx="7843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dirty="0">
                <a:solidFill>
                  <a:srgbClr val="189BEB"/>
                </a:solidFill>
              </a:rPr>
              <a:t>i) Controllo della spesa</a:t>
            </a:r>
            <a:endParaRPr lang="it-IT" sz="2000" dirty="0">
              <a:solidFill>
                <a:srgbClr val="189BEB"/>
              </a:solidFill>
            </a:endParaRP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203" y="2655046"/>
            <a:ext cx="3638134" cy="2425422"/>
          </a:xfrm>
          <a:prstGeom prst="rect">
            <a:avLst/>
          </a:prstGeom>
        </p:spPr>
      </p:pic>
      <p:sp>
        <p:nvSpPr>
          <p:cNvPr id="10" name="Rettangolo arrotondato 3"/>
          <p:cNvSpPr>
            <a:spLocks noChangeArrowheads="1"/>
          </p:cNvSpPr>
          <p:nvPr/>
        </p:nvSpPr>
        <p:spPr bwMode="auto">
          <a:xfrm>
            <a:off x="1104923" y="2078001"/>
            <a:ext cx="5637509" cy="3793887"/>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t"/>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r>
              <a:rPr lang="it-IT" altLang="it-IT" sz="2400" b="1" i="1" dirty="0">
                <a:solidFill>
                  <a:srgbClr val="1E4B78"/>
                </a:solidFill>
                <a:latin typeface="Calibri" pitchFamily="34" charset="0"/>
              </a:rPr>
              <a:t> Novità</a:t>
            </a:r>
          </a:p>
          <a:p>
            <a:pPr>
              <a:buFont typeface="Wingdings" panose="05000000000000000000" pitchFamily="2" charset="2"/>
              <a:buChar char="Ø"/>
            </a:pPr>
            <a:r>
              <a:rPr lang="it-IT" altLang="it-IT" sz="2000" i="1" dirty="0">
                <a:solidFill>
                  <a:srgbClr val="1E4B78"/>
                </a:solidFill>
                <a:latin typeface="Calibri" pitchFamily="34" charset="0"/>
              </a:rPr>
              <a:t>definizione chiara delle spese rimborsabili  </a:t>
            </a:r>
          </a:p>
          <a:p>
            <a:pPr>
              <a:buFont typeface="Wingdings" panose="05000000000000000000" pitchFamily="2" charset="2"/>
              <a:buChar char="Ø"/>
            </a:pPr>
            <a:r>
              <a:rPr lang="it-IT" altLang="it-IT" sz="2000" i="1" dirty="0">
                <a:solidFill>
                  <a:srgbClr val="1E4B78"/>
                </a:solidFill>
                <a:latin typeface="Calibri" pitchFamily="34" charset="0"/>
              </a:rPr>
              <a:t>riduzione delle spese di gestione </a:t>
            </a:r>
            <a:r>
              <a:rPr lang="it-IT" altLang="it-IT" sz="1200" i="1" dirty="0">
                <a:solidFill>
                  <a:srgbClr val="1E4B78"/>
                </a:solidFill>
                <a:latin typeface="Calibri" pitchFamily="34" charset="0"/>
              </a:rPr>
              <a:t>massimo pro capite </a:t>
            </a:r>
          </a:p>
          <a:p>
            <a:pPr marL="0" indent="0"/>
            <a:r>
              <a:rPr lang="it-IT" altLang="it-IT" sz="1200" i="1" dirty="0">
                <a:solidFill>
                  <a:srgbClr val="1E4B78"/>
                </a:solidFill>
                <a:latin typeface="Calibri" pitchFamily="34" charset="0"/>
              </a:rPr>
              <a:t>	HCP 2014   </a:t>
            </a:r>
            <a:r>
              <a:rPr lang="it-IT" altLang="it-IT" i="1" dirty="0">
                <a:solidFill>
                  <a:srgbClr val="003366"/>
                </a:solidFill>
                <a:latin typeface="Calibri" pitchFamily="34" charset="0"/>
              </a:rPr>
              <a:t>€ 150,00 mensili</a:t>
            </a:r>
            <a:endParaRPr lang="it-IT" altLang="it-IT" i="1" dirty="0">
              <a:solidFill>
                <a:srgbClr val="1E4B78"/>
              </a:solidFill>
              <a:latin typeface="Calibri" pitchFamily="34" charset="0"/>
            </a:endParaRPr>
          </a:p>
          <a:p>
            <a:pPr marL="0" indent="0"/>
            <a:r>
              <a:rPr lang="it-IT" altLang="it-IT" i="1" dirty="0">
                <a:solidFill>
                  <a:srgbClr val="1E4B78"/>
                </a:solidFill>
                <a:latin typeface="Calibri" pitchFamily="34" charset="0"/>
              </a:rPr>
              <a:t> 	HCP 2017 </a:t>
            </a:r>
            <a:r>
              <a:rPr lang="it-IT" altLang="it-IT" i="1" dirty="0">
                <a:solidFill>
                  <a:srgbClr val="003366"/>
                </a:solidFill>
                <a:latin typeface="Calibri" pitchFamily="34" charset="0"/>
              </a:rPr>
              <a:t>€ 200,00,</a:t>
            </a:r>
            <a:r>
              <a:rPr lang="it-IT" altLang="it-IT" i="1" dirty="0">
                <a:solidFill>
                  <a:srgbClr val="1E4B78"/>
                </a:solidFill>
                <a:latin typeface="Calibri" pitchFamily="34" charset="0"/>
              </a:rPr>
              <a:t> una tantum, e </a:t>
            </a:r>
            <a:r>
              <a:rPr lang="it-IT" altLang="it-IT" i="1" dirty="0">
                <a:solidFill>
                  <a:srgbClr val="003366"/>
                </a:solidFill>
                <a:latin typeface="Calibri" pitchFamily="34" charset="0"/>
              </a:rPr>
              <a:t>€ 70,00 mensili</a:t>
            </a:r>
            <a:endParaRPr lang="it-IT" altLang="it-IT" i="1" dirty="0">
              <a:solidFill>
                <a:srgbClr val="1E4B78"/>
              </a:solidFill>
              <a:latin typeface="Calibri" pitchFamily="34" charset="0"/>
            </a:endParaRPr>
          </a:p>
          <a:p>
            <a:pPr>
              <a:buFont typeface="Wingdings" panose="05000000000000000000" pitchFamily="2" charset="2"/>
              <a:buChar char="Ø"/>
            </a:pPr>
            <a:r>
              <a:rPr lang="it-IT" altLang="it-IT" sz="2000" i="1" dirty="0">
                <a:solidFill>
                  <a:srgbClr val="1E4B78"/>
                </a:solidFill>
                <a:latin typeface="Calibri" pitchFamily="34" charset="0"/>
              </a:rPr>
              <a:t>Ulteriore riduzione delle spese di gestione rimborsabili a fronte di riduzione nell’erogazione dei servizi</a:t>
            </a:r>
          </a:p>
          <a:p>
            <a:pPr>
              <a:buFont typeface="Wingdings" panose="05000000000000000000" pitchFamily="2" charset="2"/>
              <a:buChar char="Ø"/>
            </a:pPr>
            <a:r>
              <a:rPr lang="it-IT" altLang="it-IT" sz="2000" i="1" dirty="0">
                <a:solidFill>
                  <a:srgbClr val="1E4B78"/>
                </a:solidFill>
                <a:latin typeface="Calibri" pitchFamily="34" charset="0"/>
              </a:rPr>
              <a:t>controlli costanti tra i costi dei servizi nelle diverse zone del territorio nazionale per trasferire le best </a:t>
            </a:r>
            <a:r>
              <a:rPr lang="it-IT" altLang="it-IT" sz="2000" i="1" dirty="0" smtClean="0">
                <a:solidFill>
                  <a:srgbClr val="1E4B78"/>
                </a:solidFill>
                <a:latin typeface="Calibri" pitchFamily="34" charset="0"/>
              </a:rPr>
              <a:t>practices </a:t>
            </a:r>
            <a:r>
              <a:rPr lang="it-IT" altLang="it-IT" sz="2000" i="1" dirty="0">
                <a:solidFill>
                  <a:srgbClr val="1E4B78"/>
                </a:solidFill>
                <a:latin typeface="Calibri" pitchFamily="34" charset="0"/>
              </a:rPr>
              <a:t>e arginare criticità emergenti  </a:t>
            </a:r>
          </a:p>
          <a:p>
            <a:pPr>
              <a:buFontTx/>
              <a:buChar char="-"/>
            </a:pPr>
            <a:endParaRPr lang="it-IT" altLang="it-IT" sz="2400" i="1" dirty="0">
              <a:solidFill>
                <a:srgbClr val="FF0000"/>
              </a:solidFill>
              <a:latin typeface="Calibri" pitchFamily="34" charset="0"/>
            </a:endParaRPr>
          </a:p>
          <a:p>
            <a:endParaRPr lang="it-IT" altLang="it-IT" sz="2400" i="1" dirty="0">
              <a:solidFill>
                <a:srgbClr val="FF0000"/>
              </a:solidFill>
              <a:latin typeface="Calibri" pitchFamily="34" charset="0"/>
            </a:endParaRPr>
          </a:p>
          <a:p>
            <a:endParaRPr lang="it-IT" altLang="it-IT" sz="2400" i="1" dirty="0">
              <a:solidFill>
                <a:srgbClr val="FF0000"/>
              </a:solidFill>
              <a:latin typeface="Calibri" pitchFamily="34" charset="0"/>
            </a:endParaRPr>
          </a:p>
          <a:p>
            <a:endParaRPr lang="it-IT" altLang="it-IT" sz="2400" i="1" dirty="0">
              <a:solidFill>
                <a:srgbClr val="FF0000"/>
              </a:solidFill>
              <a:latin typeface="Calibri" pitchFamily="34" charset="0"/>
            </a:endParaRPr>
          </a:p>
          <a:p>
            <a:endParaRPr lang="it-IT" altLang="it-IT" sz="2400" i="1" dirty="0">
              <a:solidFill>
                <a:srgbClr val="FF0000"/>
              </a:solidFill>
              <a:latin typeface="Calibri" pitchFamily="34" charset="0"/>
            </a:endParaRPr>
          </a:p>
          <a:p>
            <a:endParaRPr lang="it-IT" altLang="it-IT" sz="2400" i="1" dirty="0">
              <a:solidFill>
                <a:srgbClr val="FF0000"/>
              </a:solidFill>
              <a:latin typeface="Calibri" pitchFamily="34" charset="0"/>
            </a:endParaRPr>
          </a:p>
          <a:p>
            <a:pPr algn="ctr"/>
            <a:endParaRPr lang="it-IT" altLang="it-IT" sz="2400" i="1" dirty="0">
              <a:solidFill>
                <a:srgbClr val="003366"/>
              </a:solidFill>
              <a:latin typeface="Calibri" pitchFamily="34" charset="0"/>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917" y="136478"/>
            <a:ext cx="362974" cy="362974"/>
          </a:xfrm>
          <a:prstGeom prst="rect">
            <a:avLst/>
          </a:prstGeom>
        </p:spPr>
      </p:pic>
      <p:sp>
        <p:nvSpPr>
          <p:cNvPr id="6" name="Rettangolo arrotondato 5"/>
          <p:cNvSpPr>
            <a:spLocks noChangeArrowheads="1"/>
          </p:cNvSpPr>
          <p:nvPr/>
        </p:nvSpPr>
        <p:spPr bwMode="auto">
          <a:xfrm>
            <a:off x="144379" y="782001"/>
            <a:ext cx="11529526" cy="1296000"/>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b"/>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endParaRPr lang="it-IT" altLang="it-IT" sz="2400" b="1" i="1" dirty="0">
              <a:solidFill>
                <a:srgbClr val="003366"/>
              </a:solidFill>
              <a:latin typeface="Calibri" pitchFamily="34" charset="0"/>
            </a:endParaRPr>
          </a:p>
          <a:p>
            <a:r>
              <a:rPr lang="it-IT" altLang="it-IT" sz="2400" b="1" i="1" dirty="0">
                <a:solidFill>
                  <a:srgbClr val="003366"/>
                </a:solidFill>
                <a:latin typeface="Calibri" pitchFamily="34" charset="0"/>
              </a:rPr>
              <a:t>	</a:t>
            </a:r>
            <a:r>
              <a:rPr lang="it-IT" altLang="it-IT" sz="2400" i="1" dirty="0">
                <a:solidFill>
                  <a:srgbClr val="1E4B78"/>
                </a:solidFill>
                <a:latin typeface="Calibri" pitchFamily="34" charset="0"/>
              </a:rPr>
              <a:t>L’introduzione in </a:t>
            </a:r>
            <a:r>
              <a:rPr lang="it-IT" altLang="it-IT" sz="2400" b="1" i="1" dirty="0">
                <a:solidFill>
                  <a:srgbClr val="1E4B78"/>
                </a:solidFill>
                <a:latin typeface="Calibri" pitchFamily="34" charset="0"/>
              </a:rPr>
              <a:t>HCP 2017 della rendicontazione on line </a:t>
            </a:r>
            <a:r>
              <a:rPr lang="it-IT" altLang="it-IT" sz="2400" i="1" dirty="0">
                <a:solidFill>
                  <a:srgbClr val="1E4B78"/>
                </a:solidFill>
                <a:latin typeface="Calibri" pitchFamily="34" charset="0"/>
              </a:rPr>
              <a:t>permette il monitoraggio e l’analisi puntale dei costi per indirizzare tutte le risorse possibili verso servizi di massimo valore per l’utente </a:t>
            </a:r>
          </a:p>
        </p:txBody>
      </p:sp>
    </p:spTree>
    <p:extLst>
      <p:ext uri="{BB962C8B-B14F-4D97-AF65-F5344CB8AC3E}">
        <p14:creationId xmlns:p14="http://schemas.microsoft.com/office/powerpoint/2010/main" val="303665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250"/>
                                  </p:stCondLst>
                                  <p:childTnLst>
                                    <p:animRot by="120000">
                                      <p:cBhvr>
                                        <p:cTn id="6" dur="250" fill="hold">
                                          <p:stCondLst>
                                            <p:cond delay="0"/>
                                          </p:stCondLst>
                                        </p:cTn>
                                        <p:tgtEl>
                                          <p:spTgt spid="8"/>
                                        </p:tgtEl>
                                        <p:attrNameLst>
                                          <p:attrName>r</p:attrName>
                                        </p:attrNameLst>
                                      </p:cBhvr>
                                    </p:animRot>
                                    <p:animRot by="-240000">
                                      <p:cBhvr>
                                        <p:cTn id="7" dur="500" fill="hold">
                                          <p:stCondLst>
                                            <p:cond delay="500"/>
                                          </p:stCondLst>
                                        </p:cTn>
                                        <p:tgtEl>
                                          <p:spTgt spid="8"/>
                                        </p:tgtEl>
                                        <p:attrNameLst>
                                          <p:attrName>r</p:attrName>
                                        </p:attrNameLst>
                                      </p:cBhvr>
                                    </p:animRot>
                                    <p:animRot by="240000">
                                      <p:cBhvr>
                                        <p:cTn id="8" dur="500" fill="hold">
                                          <p:stCondLst>
                                            <p:cond delay="1000"/>
                                          </p:stCondLst>
                                        </p:cTn>
                                        <p:tgtEl>
                                          <p:spTgt spid="8"/>
                                        </p:tgtEl>
                                        <p:attrNameLst>
                                          <p:attrName>r</p:attrName>
                                        </p:attrNameLst>
                                      </p:cBhvr>
                                    </p:animRot>
                                    <p:animRot by="-240000">
                                      <p:cBhvr>
                                        <p:cTn id="9" dur="500" fill="hold">
                                          <p:stCondLst>
                                            <p:cond delay="1500"/>
                                          </p:stCondLst>
                                        </p:cTn>
                                        <p:tgtEl>
                                          <p:spTgt spid="8"/>
                                        </p:tgtEl>
                                        <p:attrNameLst>
                                          <p:attrName>r</p:attrName>
                                        </p:attrNameLst>
                                      </p:cBhvr>
                                    </p:animRot>
                                    <p:animRot by="120000">
                                      <p:cBhvr>
                                        <p:cTn id="10" dur="500" fill="hold">
                                          <p:stCondLst>
                                            <p:cond delay="20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89"/>
            <a:ext cx="971255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dirty="0">
                <a:solidFill>
                  <a:srgbClr val="0070C0"/>
                </a:solidFill>
              </a:rPr>
              <a:t>Bando HCP 2017</a:t>
            </a:r>
          </a:p>
          <a:p>
            <a:pPr eaLnBrk="0" fontAlgn="base" hangingPunct="0">
              <a:spcBef>
                <a:spcPct val="50000"/>
              </a:spcBef>
              <a:spcAft>
                <a:spcPct val="0"/>
              </a:spcAft>
              <a:buClr>
                <a:srgbClr val="CC0000"/>
              </a:buClr>
            </a:pPr>
            <a:endParaRPr lang="it-IT" altLang="it-IT" sz="2400" b="1" dirty="0">
              <a:solidFill>
                <a:srgbClr val="0070C0"/>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sp>
        <p:nvSpPr>
          <p:cNvPr id="6" name="Rettangolo arrotondato 5"/>
          <p:cNvSpPr>
            <a:spLocks noChangeArrowheads="1"/>
          </p:cNvSpPr>
          <p:nvPr/>
        </p:nvSpPr>
        <p:spPr bwMode="auto">
          <a:xfrm>
            <a:off x="2223771" y="800692"/>
            <a:ext cx="9818174" cy="5292112"/>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0" tIns="0" rIns="0" bIns="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a:lnSpc>
                <a:spcPct val="150000"/>
              </a:lnSpc>
              <a:buFont typeface="Wingdings" panose="05000000000000000000" pitchFamily="2" charset="2"/>
              <a:buChar char="Ø"/>
            </a:pPr>
            <a:r>
              <a:rPr lang="it-IT" sz="2200" b="1" i="1" dirty="0">
                <a:solidFill>
                  <a:srgbClr val="003366"/>
                </a:solidFill>
                <a:latin typeface="Calibri" pitchFamily="34" charset="0"/>
              </a:rPr>
              <a:t>Domanda</a:t>
            </a:r>
            <a:r>
              <a:rPr lang="it-IT" sz="2200" i="1" dirty="0">
                <a:solidFill>
                  <a:srgbClr val="003366"/>
                </a:solidFill>
                <a:latin typeface="Calibri" pitchFamily="34" charset="0"/>
              </a:rPr>
              <a:t> </a:t>
            </a:r>
            <a:r>
              <a:rPr lang="it-IT" sz="2000" i="1" dirty="0">
                <a:solidFill>
                  <a:srgbClr val="003366"/>
                </a:solidFill>
                <a:latin typeface="Calibri" pitchFamily="34" charset="0"/>
              </a:rPr>
              <a:t>ore 12.00 del 1 marzo 2017 alle ore 12.00 del 30 marzo 2017</a:t>
            </a:r>
          </a:p>
          <a:p>
            <a:pPr>
              <a:lnSpc>
                <a:spcPct val="150000"/>
              </a:lnSpc>
              <a:buFont typeface="Wingdings" panose="05000000000000000000" pitchFamily="2" charset="2"/>
              <a:buChar char="Ø"/>
            </a:pPr>
            <a:r>
              <a:rPr lang="it-IT" sz="2200" b="1" i="1" dirty="0">
                <a:solidFill>
                  <a:srgbClr val="003366"/>
                </a:solidFill>
                <a:latin typeface="Calibri" pitchFamily="34" charset="0"/>
              </a:rPr>
              <a:t>Graduatoria</a:t>
            </a:r>
            <a:r>
              <a:rPr lang="it-IT" sz="2200" i="1" dirty="0">
                <a:solidFill>
                  <a:srgbClr val="003366"/>
                </a:solidFill>
                <a:latin typeface="Calibri" pitchFamily="34" charset="0"/>
              </a:rPr>
              <a:t> </a:t>
            </a:r>
            <a:r>
              <a:rPr lang="it-IT" sz="2000" i="1" dirty="0">
                <a:solidFill>
                  <a:srgbClr val="003366"/>
                </a:solidFill>
                <a:latin typeface="Calibri" pitchFamily="34" charset="0"/>
              </a:rPr>
              <a:t>20 Aprile 2017</a:t>
            </a:r>
          </a:p>
          <a:p>
            <a:pPr>
              <a:lnSpc>
                <a:spcPct val="150000"/>
              </a:lnSpc>
              <a:buFont typeface="Wingdings" panose="05000000000000000000" pitchFamily="2" charset="2"/>
              <a:buChar char="Ø"/>
            </a:pPr>
            <a:r>
              <a:rPr lang="it-IT" sz="2200" b="1" i="1" dirty="0">
                <a:solidFill>
                  <a:srgbClr val="003366"/>
                </a:solidFill>
                <a:latin typeface="Calibri" pitchFamily="34" charset="0"/>
              </a:rPr>
              <a:t>Nuove domande </a:t>
            </a:r>
            <a:r>
              <a:rPr lang="it-IT" sz="2000" i="1" dirty="0">
                <a:solidFill>
                  <a:srgbClr val="003366"/>
                </a:solidFill>
                <a:latin typeface="Calibri" pitchFamily="34" charset="0"/>
              </a:rPr>
              <a:t>ore 12.00 del 27 aprile 2017</a:t>
            </a:r>
          </a:p>
          <a:p>
            <a:pPr>
              <a:lnSpc>
                <a:spcPct val="150000"/>
              </a:lnSpc>
              <a:buFont typeface="Wingdings" panose="05000000000000000000" pitchFamily="2" charset="2"/>
              <a:buChar char="Ø"/>
            </a:pPr>
            <a:r>
              <a:rPr lang="it-IT" sz="2200" b="1" i="1" dirty="0">
                <a:solidFill>
                  <a:srgbClr val="003366"/>
                </a:solidFill>
                <a:latin typeface="Calibri" pitchFamily="34" charset="0"/>
              </a:rPr>
              <a:t>Manifestazione interesse Ambiti </a:t>
            </a:r>
            <a:r>
              <a:rPr lang="it-IT" sz="2200" i="1" dirty="0">
                <a:solidFill>
                  <a:srgbClr val="003366"/>
                </a:solidFill>
                <a:latin typeface="Calibri" pitchFamily="34" charset="0"/>
              </a:rPr>
              <a:t> </a:t>
            </a:r>
            <a:r>
              <a:rPr lang="it-IT" sz="2000" i="1" dirty="0">
                <a:solidFill>
                  <a:srgbClr val="003366"/>
                </a:solidFill>
                <a:latin typeface="Calibri" pitchFamily="34" charset="0"/>
              </a:rPr>
              <a:t>entro 10 aprile 2017</a:t>
            </a:r>
          </a:p>
          <a:p>
            <a:pPr>
              <a:lnSpc>
                <a:spcPct val="150000"/>
              </a:lnSpc>
              <a:buFont typeface="Wingdings" panose="05000000000000000000" pitchFamily="2" charset="2"/>
              <a:buChar char="Ø"/>
            </a:pPr>
            <a:r>
              <a:rPr lang="it-IT" sz="2200" b="1" i="1" dirty="0">
                <a:solidFill>
                  <a:srgbClr val="003366"/>
                </a:solidFill>
                <a:latin typeface="Calibri" pitchFamily="34" charset="0"/>
              </a:rPr>
              <a:t>Sottoscrizione convenzione Ambiti </a:t>
            </a:r>
            <a:r>
              <a:rPr lang="it-IT" sz="2000" i="1" dirty="0">
                <a:solidFill>
                  <a:srgbClr val="003366"/>
                </a:solidFill>
                <a:latin typeface="Calibri" pitchFamily="34" charset="0"/>
              </a:rPr>
              <a:t>entro 10 maggio 2017</a:t>
            </a:r>
          </a:p>
          <a:p>
            <a:pPr>
              <a:lnSpc>
                <a:spcPct val="150000"/>
              </a:lnSpc>
              <a:buFont typeface="Wingdings" panose="05000000000000000000" pitchFamily="2" charset="2"/>
              <a:buChar char="Ø"/>
            </a:pPr>
            <a:r>
              <a:rPr lang="it-IT" sz="2200" b="1" i="1" dirty="0">
                <a:solidFill>
                  <a:srgbClr val="003366"/>
                </a:solidFill>
                <a:latin typeface="Calibri" pitchFamily="34" charset="0"/>
              </a:rPr>
              <a:t>Pubblicazione degli Ambiti convenzionati </a:t>
            </a:r>
            <a:r>
              <a:rPr lang="it-IT" sz="2000" i="1" dirty="0">
                <a:solidFill>
                  <a:srgbClr val="003366"/>
                </a:solidFill>
                <a:latin typeface="Calibri" pitchFamily="34" charset="0"/>
              </a:rPr>
              <a:t>entro 15 maggio 2017</a:t>
            </a:r>
          </a:p>
          <a:p>
            <a:pPr>
              <a:lnSpc>
                <a:spcPct val="150000"/>
              </a:lnSpc>
              <a:buFont typeface="Wingdings" panose="05000000000000000000" pitchFamily="2" charset="2"/>
              <a:buChar char="Ø"/>
            </a:pPr>
            <a:r>
              <a:rPr lang="it-IT" sz="2200" b="1" i="1" dirty="0">
                <a:solidFill>
                  <a:srgbClr val="003366"/>
                </a:solidFill>
                <a:latin typeface="Calibri" pitchFamily="34" charset="0"/>
              </a:rPr>
              <a:t>Valutazioni dello </a:t>
            </a:r>
            <a:r>
              <a:rPr lang="it-IT" sz="2200" b="1" i="1" dirty="0" smtClean="0">
                <a:solidFill>
                  <a:srgbClr val="003366"/>
                </a:solidFill>
                <a:latin typeface="Calibri" pitchFamily="34" charset="0"/>
              </a:rPr>
              <a:t>bisogno socio assistenziale </a:t>
            </a:r>
            <a:r>
              <a:rPr lang="it-IT" sz="2000" i="1" dirty="0">
                <a:solidFill>
                  <a:srgbClr val="003366"/>
                </a:solidFill>
                <a:latin typeface="Calibri" pitchFamily="34" charset="0"/>
              </a:rPr>
              <a:t>a decorrere dal 16 maggio 2017</a:t>
            </a:r>
          </a:p>
          <a:p>
            <a:pPr>
              <a:lnSpc>
                <a:spcPct val="150000"/>
              </a:lnSpc>
              <a:buFont typeface="Wingdings" panose="05000000000000000000" pitchFamily="2" charset="2"/>
              <a:buChar char="Ø"/>
            </a:pPr>
            <a:r>
              <a:rPr lang="it-IT" sz="2200" b="1" i="1" dirty="0">
                <a:solidFill>
                  <a:srgbClr val="003366"/>
                </a:solidFill>
                <a:latin typeface="Calibri" pitchFamily="34" charset="0"/>
              </a:rPr>
              <a:t>Definizione piano assistenziale </a:t>
            </a:r>
            <a:r>
              <a:rPr lang="it-IT" sz="2000" i="1" dirty="0">
                <a:solidFill>
                  <a:srgbClr val="003366"/>
                </a:solidFill>
                <a:latin typeface="Calibri" pitchFamily="34" charset="0"/>
              </a:rPr>
              <a:t>entro 15 giugno 2017</a:t>
            </a:r>
          </a:p>
          <a:p>
            <a:pPr>
              <a:lnSpc>
                <a:spcPct val="150000"/>
              </a:lnSpc>
              <a:buFont typeface="Wingdings" panose="05000000000000000000" pitchFamily="2" charset="2"/>
              <a:buChar char="Ø"/>
            </a:pPr>
            <a:r>
              <a:rPr lang="it-IT" sz="2200" b="1" i="1" dirty="0">
                <a:solidFill>
                  <a:srgbClr val="003366"/>
                </a:solidFill>
                <a:latin typeface="Calibri" pitchFamily="34" charset="0"/>
              </a:rPr>
              <a:t>Erogazione prevalente/integrativa </a:t>
            </a:r>
            <a:r>
              <a:rPr lang="it-IT" sz="2200" i="1" dirty="0">
                <a:solidFill>
                  <a:srgbClr val="003366"/>
                </a:solidFill>
                <a:latin typeface="Calibri" pitchFamily="34" charset="0"/>
              </a:rPr>
              <a:t> </a:t>
            </a:r>
            <a:r>
              <a:rPr lang="it-IT" sz="2000" i="1" dirty="0">
                <a:solidFill>
                  <a:srgbClr val="003366"/>
                </a:solidFill>
                <a:latin typeface="Calibri" pitchFamily="34" charset="0"/>
              </a:rPr>
              <a:t>dal 01 luglio 2017</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36" y="800692"/>
            <a:ext cx="1919534" cy="2070608"/>
          </a:xfrm>
          <a:prstGeom prst="rect">
            <a:avLst/>
          </a:prstGeom>
        </p:spPr>
      </p:pic>
    </p:spTree>
    <p:extLst>
      <p:ext uri="{BB962C8B-B14F-4D97-AF65-F5344CB8AC3E}">
        <p14:creationId xmlns:p14="http://schemas.microsoft.com/office/powerpoint/2010/main" val="70659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sp>
        <p:nvSpPr>
          <p:cNvPr id="5" name="Segnaposto contenuto 4"/>
          <p:cNvSpPr>
            <a:spLocks noGrp="1"/>
          </p:cNvSpPr>
          <p:nvPr>
            <p:ph idx="1"/>
          </p:nvPr>
        </p:nvSpPr>
        <p:spPr/>
        <p:txBody>
          <a:bodyPr/>
          <a:lstStyle/>
          <a:p>
            <a:endParaRPr lang="it-IT"/>
          </a:p>
        </p:txBody>
      </p:sp>
      <p:sp>
        <p:nvSpPr>
          <p:cNvPr id="6" name="Rettangolo 5"/>
          <p:cNvSpPr/>
          <p:nvPr/>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195263" rtl="0" eaLnBrk="0" fontAlgn="base" latinLnBrk="0" hangingPunct="0">
              <a:lnSpc>
                <a:spcPct val="100000"/>
              </a:lnSpc>
              <a:spcBef>
                <a:spcPct val="50000"/>
              </a:spcBef>
              <a:spcAft>
                <a:spcPct val="0"/>
              </a:spcAft>
              <a:buClr>
                <a:schemeClr val="accent2"/>
              </a:buClr>
              <a:buSzTx/>
              <a:buFontTx/>
              <a:buNone/>
              <a:tabLst/>
            </a:pPr>
            <a:endParaRPr kumimoji="0" lang="it-IT" sz="1400" b="0" i="0" u="none" strike="noStrike" cap="none" normalizeH="0" baseline="0" smtClean="0">
              <a:ln>
                <a:noFill/>
              </a:ln>
              <a:solidFill>
                <a:srgbClr val="000000"/>
              </a:solidFill>
              <a:effectLst/>
              <a:latin typeface="Arial" charset="0"/>
            </a:endParaRPr>
          </a:p>
        </p:txBody>
      </p:sp>
      <p:pic>
        <p:nvPicPr>
          <p:cNvPr id="7" name="Immagine 6" descr="slide 28 feb retr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167"/>
            <a:ext cx="10318750" cy="6879167"/>
          </a:xfrm>
          <a:prstGeom prst="rect">
            <a:avLst/>
          </a:prstGeom>
        </p:spPr>
      </p:pic>
      <p:pic>
        <p:nvPicPr>
          <p:cNvPr id="8" name="Immagine 7" descr="logo inps [Convertito].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2374" y="527051"/>
            <a:ext cx="1584325" cy="935170"/>
          </a:xfrm>
          <a:prstGeom prst="rect">
            <a:avLst/>
          </a:prstGeom>
        </p:spPr>
      </p:pic>
      <p:sp>
        <p:nvSpPr>
          <p:cNvPr id="9" name="Titolo 1"/>
          <p:cNvSpPr txBox="1">
            <a:spLocks/>
          </p:cNvSpPr>
          <p:nvPr/>
        </p:nvSpPr>
        <p:spPr bwMode="auto">
          <a:xfrm>
            <a:off x="2413000" y="1230313"/>
            <a:ext cx="9334500" cy="304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2400" b="1">
                <a:solidFill>
                  <a:srgbClr val="8E0124"/>
                </a:solidFill>
                <a:latin typeface="+mj-lt"/>
                <a:ea typeface="MS PGothic" pitchFamily="34" charset="-128"/>
                <a:cs typeface="ＭＳ Ｐゴシック" charset="0"/>
              </a:defRPr>
            </a:lvl1pPr>
            <a:lvl2pPr algn="l" rtl="0" eaLnBrk="0" fontAlgn="base" hangingPunct="0">
              <a:spcBef>
                <a:spcPct val="0"/>
              </a:spcBef>
              <a:spcAft>
                <a:spcPct val="0"/>
              </a:spcAft>
              <a:defRPr sz="2400" b="1">
                <a:solidFill>
                  <a:srgbClr val="8E0124"/>
                </a:solidFill>
                <a:latin typeface="Arial" charset="0"/>
                <a:ea typeface="MS PGothic" pitchFamily="34" charset="-128"/>
                <a:cs typeface="ＭＳ Ｐゴシック" charset="0"/>
              </a:defRPr>
            </a:lvl2pPr>
            <a:lvl3pPr algn="l" rtl="0" eaLnBrk="0" fontAlgn="base" hangingPunct="0">
              <a:spcBef>
                <a:spcPct val="0"/>
              </a:spcBef>
              <a:spcAft>
                <a:spcPct val="0"/>
              </a:spcAft>
              <a:defRPr sz="2400" b="1">
                <a:solidFill>
                  <a:srgbClr val="8E0124"/>
                </a:solidFill>
                <a:latin typeface="Arial" charset="0"/>
                <a:ea typeface="MS PGothic" pitchFamily="34" charset="-128"/>
                <a:cs typeface="ＭＳ Ｐゴシック" charset="0"/>
              </a:defRPr>
            </a:lvl3pPr>
            <a:lvl4pPr algn="l" rtl="0" eaLnBrk="0" fontAlgn="base" hangingPunct="0">
              <a:spcBef>
                <a:spcPct val="0"/>
              </a:spcBef>
              <a:spcAft>
                <a:spcPct val="0"/>
              </a:spcAft>
              <a:defRPr sz="2400" b="1">
                <a:solidFill>
                  <a:srgbClr val="8E0124"/>
                </a:solidFill>
                <a:latin typeface="Arial" charset="0"/>
                <a:ea typeface="MS PGothic" pitchFamily="34" charset="-128"/>
                <a:cs typeface="ＭＳ Ｐゴシック" charset="0"/>
              </a:defRPr>
            </a:lvl4pPr>
            <a:lvl5pPr algn="l" rtl="0" eaLnBrk="0" fontAlgn="base" hangingPunct="0">
              <a:spcBef>
                <a:spcPct val="0"/>
              </a:spcBef>
              <a:spcAft>
                <a:spcPct val="0"/>
              </a:spcAft>
              <a:defRPr sz="2400" b="1">
                <a:solidFill>
                  <a:srgbClr val="8E0124"/>
                </a:solidFill>
                <a:latin typeface="Arial" charset="0"/>
                <a:ea typeface="MS PGothic" pitchFamily="34" charset="-128"/>
                <a:cs typeface="ＭＳ Ｐゴシック" charset="0"/>
              </a:defRPr>
            </a:lvl5pPr>
            <a:lvl6pPr marL="457200" algn="l" rtl="0" eaLnBrk="0" fontAlgn="base" hangingPunct="0">
              <a:spcBef>
                <a:spcPct val="0"/>
              </a:spcBef>
              <a:spcAft>
                <a:spcPct val="0"/>
              </a:spcAft>
              <a:defRPr sz="2400" b="1">
                <a:solidFill>
                  <a:srgbClr val="8E0124"/>
                </a:solidFill>
                <a:latin typeface="Arial" charset="0"/>
              </a:defRPr>
            </a:lvl6pPr>
            <a:lvl7pPr marL="914400" algn="l" rtl="0" eaLnBrk="0" fontAlgn="base" hangingPunct="0">
              <a:spcBef>
                <a:spcPct val="0"/>
              </a:spcBef>
              <a:spcAft>
                <a:spcPct val="0"/>
              </a:spcAft>
              <a:defRPr sz="2400" b="1">
                <a:solidFill>
                  <a:srgbClr val="8E0124"/>
                </a:solidFill>
                <a:latin typeface="Arial" charset="0"/>
              </a:defRPr>
            </a:lvl7pPr>
            <a:lvl8pPr marL="1371600" algn="l" rtl="0" eaLnBrk="0" fontAlgn="base" hangingPunct="0">
              <a:spcBef>
                <a:spcPct val="0"/>
              </a:spcBef>
              <a:spcAft>
                <a:spcPct val="0"/>
              </a:spcAft>
              <a:defRPr sz="2400" b="1">
                <a:solidFill>
                  <a:srgbClr val="8E0124"/>
                </a:solidFill>
                <a:latin typeface="Arial" charset="0"/>
              </a:defRPr>
            </a:lvl8pPr>
            <a:lvl9pPr marL="1828800" algn="l" rtl="0" eaLnBrk="0" fontAlgn="base" hangingPunct="0">
              <a:spcBef>
                <a:spcPct val="0"/>
              </a:spcBef>
              <a:spcAft>
                <a:spcPct val="0"/>
              </a:spcAft>
              <a:defRPr sz="2400" b="1">
                <a:solidFill>
                  <a:srgbClr val="8E0124"/>
                </a:solidFill>
                <a:latin typeface="Arial" charset="0"/>
              </a:defRPr>
            </a:lvl9pPr>
          </a:lstStyle>
          <a:p>
            <a:r>
              <a:rPr lang="it-IT" b="0" smtClean="0">
                <a:solidFill>
                  <a:schemeClr val="tx2"/>
                </a:solidFill>
              </a:rPr>
              <a:t/>
            </a:r>
            <a:br>
              <a:rPr lang="it-IT" b="0" smtClean="0">
                <a:solidFill>
                  <a:schemeClr val="tx2"/>
                </a:solidFill>
              </a:rPr>
            </a:br>
            <a:r>
              <a:rPr lang="it-IT" b="0" smtClean="0">
                <a:solidFill>
                  <a:schemeClr val="tx2"/>
                </a:solidFill>
              </a:rPr>
              <a:t/>
            </a:r>
            <a:br>
              <a:rPr lang="it-IT" b="0" smtClean="0">
                <a:solidFill>
                  <a:schemeClr val="tx2"/>
                </a:solidFill>
              </a:rPr>
            </a:br>
            <a:r>
              <a:rPr lang="it-IT" sz="2800" b="0" smtClean="0">
                <a:solidFill>
                  <a:srgbClr val="0070C0"/>
                </a:solidFill>
              </a:rPr>
              <a:t>La scelta dell’INPS è coltivare progetti di </a:t>
            </a:r>
            <a:r>
              <a:rPr lang="it-IT" sz="2800" smtClean="0">
                <a:solidFill>
                  <a:srgbClr val="0070C0"/>
                </a:solidFill>
              </a:rPr>
              <a:t>eccellenza</a:t>
            </a:r>
            <a:r>
              <a:rPr lang="it-IT" sz="2800" b="0" smtClean="0">
                <a:solidFill>
                  <a:srgbClr val="0070C0"/>
                </a:solidFill>
              </a:rPr>
              <a:t>, accettare la sfida dell’</a:t>
            </a:r>
            <a:r>
              <a:rPr lang="it-IT" sz="2800" smtClean="0">
                <a:solidFill>
                  <a:srgbClr val="0070C0"/>
                </a:solidFill>
              </a:rPr>
              <a:t>innovazione</a:t>
            </a:r>
            <a:r>
              <a:rPr lang="it-IT" sz="2800" b="0" smtClean="0">
                <a:solidFill>
                  <a:srgbClr val="0070C0"/>
                </a:solidFill>
              </a:rPr>
              <a:t> e della </a:t>
            </a:r>
            <a:r>
              <a:rPr lang="it-IT" sz="2800" smtClean="0">
                <a:solidFill>
                  <a:srgbClr val="0070C0"/>
                </a:solidFill>
              </a:rPr>
              <a:t>sperimentazione</a:t>
            </a:r>
            <a:r>
              <a:rPr lang="it-IT" sz="2800" b="0" smtClean="0">
                <a:solidFill>
                  <a:srgbClr val="0070C0"/>
                </a:solidFill>
              </a:rPr>
              <a:t>, lasciandosi sempre </a:t>
            </a:r>
            <a:r>
              <a:rPr lang="it-IT" sz="2800" smtClean="0">
                <a:solidFill>
                  <a:srgbClr val="0070C0"/>
                </a:solidFill>
              </a:rPr>
              <a:t>ispirare dai valori fondanti </a:t>
            </a:r>
            <a:r>
              <a:rPr lang="it-IT" sz="2800" b="0" smtClean="0">
                <a:solidFill>
                  <a:srgbClr val="0070C0"/>
                </a:solidFill>
              </a:rPr>
              <a:t>dell’Istituto e perseguendo con determinazione </a:t>
            </a:r>
            <a:r>
              <a:rPr lang="it-IT" sz="2800" smtClean="0">
                <a:solidFill>
                  <a:srgbClr val="0070C0"/>
                </a:solidFill>
              </a:rPr>
              <a:t>l’obiettivo di servizio alla </a:t>
            </a:r>
            <a:r>
              <a:rPr lang="it-IT" sz="2800" i="1" smtClean="0">
                <a:solidFill>
                  <a:srgbClr val="0070C0"/>
                </a:solidFill>
              </a:rPr>
              <a:t>Persona </a:t>
            </a:r>
            <a:r>
              <a:rPr lang="it-IT" sz="2800" smtClean="0">
                <a:solidFill>
                  <a:srgbClr val="0070C0"/>
                </a:solidFill>
              </a:rPr>
              <a:t> </a:t>
            </a:r>
            <a:endParaRPr lang="it-IT" sz="2800" dirty="0">
              <a:solidFill>
                <a:srgbClr val="0070C0"/>
              </a:solidFill>
            </a:endParaRPr>
          </a:p>
        </p:txBody>
      </p:sp>
      <p:sp>
        <p:nvSpPr>
          <p:cNvPr id="10" name="Segnaposto contenuto 2"/>
          <p:cNvSpPr txBox="1">
            <a:spLocks/>
          </p:cNvSpPr>
          <p:nvPr/>
        </p:nvSpPr>
        <p:spPr bwMode="auto">
          <a:xfrm>
            <a:off x="2373312" y="4572000"/>
            <a:ext cx="8980487"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195263" rtl="0" eaLnBrk="0" fontAlgn="base" hangingPunct="0">
              <a:spcBef>
                <a:spcPct val="50000"/>
              </a:spcBef>
              <a:spcAft>
                <a:spcPct val="0"/>
              </a:spcAft>
              <a:buClr>
                <a:schemeClr val="accent2"/>
              </a:buClr>
              <a:buChar char="»"/>
              <a:defRPr>
                <a:solidFill>
                  <a:srgbClr val="4D4D4D"/>
                </a:solidFill>
                <a:latin typeface="+mn-lt"/>
                <a:ea typeface="MS PGothic" pitchFamily="34" charset="-128"/>
                <a:cs typeface="ＭＳ Ｐゴシック" charset="0"/>
              </a:defRPr>
            </a:lvl1pPr>
            <a:lvl2pPr marL="685800" indent="-342900" algn="l" defTabSz="195263" rtl="0" eaLnBrk="0" fontAlgn="base" hangingPunct="0">
              <a:spcBef>
                <a:spcPct val="0"/>
              </a:spcBef>
              <a:spcAft>
                <a:spcPct val="0"/>
              </a:spcAft>
              <a:buClr>
                <a:schemeClr val="accent2"/>
              </a:buClr>
              <a:buChar char="»"/>
              <a:defRPr>
                <a:solidFill>
                  <a:srgbClr val="4D4D4D"/>
                </a:solidFill>
                <a:latin typeface="+mn-lt"/>
                <a:ea typeface="MS PGothic" pitchFamily="34" charset="-128"/>
              </a:defRPr>
            </a:lvl2pPr>
            <a:lvl3pPr marL="1030288" indent="-342900" algn="l" defTabSz="195263" rtl="0" eaLnBrk="0" fontAlgn="base" hangingPunct="0">
              <a:spcBef>
                <a:spcPct val="0"/>
              </a:spcBef>
              <a:spcAft>
                <a:spcPct val="0"/>
              </a:spcAft>
              <a:buClr>
                <a:schemeClr val="accent2"/>
              </a:buClr>
              <a:buChar char="-"/>
              <a:defRPr>
                <a:solidFill>
                  <a:srgbClr val="4D4D4D"/>
                </a:solidFill>
                <a:latin typeface="+mn-lt"/>
                <a:ea typeface="MS PGothic" pitchFamily="34" charset="-128"/>
              </a:defRPr>
            </a:lvl3pPr>
            <a:lvl4pPr marL="1412875" indent="-381000" algn="l" defTabSz="195263" rtl="0" eaLnBrk="0" fontAlgn="base" hangingPunct="0">
              <a:spcBef>
                <a:spcPct val="0"/>
              </a:spcBef>
              <a:spcAft>
                <a:spcPct val="0"/>
              </a:spcAft>
              <a:buClr>
                <a:schemeClr val="accent2"/>
              </a:buClr>
              <a:buChar char="-"/>
              <a:defRPr>
                <a:solidFill>
                  <a:srgbClr val="4D4D4D"/>
                </a:solidFill>
                <a:latin typeface="+mn-lt"/>
                <a:ea typeface="MS PGothic" pitchFamily="34" charset="-128"/>
              </a:defRPr>
            </a:lvl4pPr>
            <a:lvl5pPr marL="1795463" indent="-381000" algn="l" defTabSz="195263" rtl="0" eaLnBrk="0" fontAlgn="base" hangingPunct="0">
              <a:spcBef>
                <a:spcPct val="0"/>
              </a:spcBef>
              <a:spcAft>
                <a:spcPct val="0"/>
              </a:spcAft>
              <a:buClr>
                <a:schemeClr val="accent2"/>
              </a:buClr>
              <a:buChar char="-"/>
              <a:defRPr>
                <a:solidFill>
                  <a:srgbClr val="4D4D4D"/>
                </a:solidFill>
                <a:latin typeface="+mn-lt"/>
                <a:ea typeface="MS PGothic" pitchFamily="34" charset="-128"/>
              </a:defRPr>
            </a:lvl5pPr>
            <a:lvl6pPr marL="2252663" indent="-381000" algn="l" defTabSz="195263" rtl="0" eaLnBrk="0" fontAlgn="base" hangingPunct="0">
              <a:spcBef>
                <a:spcPct val="0"/>
              </a:spcBef>
              <a:spcAft>
                <a:spcPct val="0"/>
              </a:spcAft>
              <a:buClr>
                <a:schemeClr val="accent2"/>
              </a:buClr>
              <a:buChar char="-"/>
              <a:defRPr>
                <a:solidFill>
                  <a:srgbClr val="4D4D4D"/>
                </a:solidFill>
                <a:latin typeface="+mn-lt"/>
              </a:defRPr>
            </a:lvl6pPr>
            <a:lvl7pPr marL="2709863" indent="-381000" algn="l" defTabSz="195263" rtl="0" eaLnBrk="0" fontAlgn="base" hangingPunct="0">
              <a:spcBef>
                <a:spcPct val="0"/>
              </a:spcBef>
              <a:spcAft>
                <a:spcPct val="0"/>
              </a:spcAft>
              <a:buClr>
                <a:schemeClr val="accent2"/>
              </a:buClr>
              <a:buChar char="-"/>
              <a:defRPr>
                <a:solidFill>
                  <a:srgbClr val="4D4D4D"/>
                </a:solidFill>
                <a:latin typeface="+mn-lt"/>
              </a:defRPr>
            </a:lvl7pPr>
            <a:lvl8pPr marL="3167063" indent="-381000" algn="l" defTabSz="195263" rtl="0" eaLnBrk="0" fontAlgn="base" hangingPunct="0">
              <a:spcBef>
                <a:spcPct val="0"/>
              </a:spcBef>
              <a:spcAft>
                <a:spcPct val="0"/>
              </a:spcAft>
              <a:buClr>
                <a:schemeClr val="accent2"/>
              </a:buClr>
              <a:buChar char="-"/>
              <a:defRPr>
                <a:solidFill>
                  <a:srgbClr val="4D4D4D"/>
                </a:solidFill>
                <a:latin typeface="+mn-lt"/>
              </a:defRPr>
            </a:lvl8pPr>
            <a:lvl9pPr marL="3624263" indent="-381000" algn="l" defTabSz="195263" rtl="0" eaLnBrk="0" fontAlgn="base" hangingPunct="0">
              <a:spcBef>
                <a:spcPct val="0"/>
              </a:spcBef>
              <a:spcAft>
                <a:spcPct val="0"/>
              </a:spcAft>
              <a:buClr>
                <a:schemeClr val="accent2"/>
              </a:buClr>
              <a:buChar char="-"/>
              <a:defRPr>
                <a:solidFill>
                  <a:srgbClr val="4D4D4D"/>
                </a:solidFill>
                <a:latin typeface="+mn-lt"/>
              </a:defRPr>
            </a:lvl9pPr>
          </a:lstStyle>
          <a:p>
            <a:pPr marL="0" indent="0">
              <a:buFontTx/>
              <a:buNone/>
            </a:pPr>
            <a:r>
              <a:rPr lang="it-IT" sz="2800" i="1" kern="1200" smtClean="0">
                <a:solidFill>
                  <a:srgbClr val="5B9BD5"/>
                </a:solidFill>
                <a:latin typeface="Calibri" panose="020F0502020204030204"/>
                <a:ea typeface="+mn-ea"/>
                <a:cs typeface="+mn-cs"/>
              </a:rPr>
              <a:t>«</a:t>
            </a:r>
            <a:r>
              <a:rPr lang="it-IT" sz="2000" i="1" kern="1200" smtClean="0">
                <a:solidFill>
                  <a:srgbClr val="5B9BD5"/>
                </a:solidFill>
                <a:latin typeface="Calibri" panose="020F0502020204030204"/>
                <a:ea typeface="+mn-ea"/>
                <a:cs typeface="+mn-cs"/>
              </a:rPr>
              <a:t>Non dimentichiamo mai che il vero potere è il servizio. Bisogna custodire la gente, aver cura di ogni persona, con amore, specialmente dei bambini, dei vecchi, di coloro che sono più fragili e che spesso sono nella periferia del nostro cuore.»</a:t>
            </a:r>
            <a:br>
              <a:rPr lang="it-IT" sz="2000" i="1" kern="1200" smtClean="0">
                <a:solidFill>
                  <a:srgbClr val="5B9BD5"/>
                </a:solidFill>
                <a:latin typeface="Calibri" panose="020F0502020204030204"/>
                <a:ea typeface="+mn-ea"/>
                <a:cs typeface="+mn-cs"/>
              </a:rPr>
            </a:br>
            <a:r>
              <a:rPr lang="it-IT" sz="2000" i="1" kern="1200" smtClean="0">
                <a:solidFill>
                  <a:srgbClr val="5B9BD5"/>
                </a:solidFill>
                <a:latin typeface="Calibri" panose="020F0502020204030204"/>
                <a:ea typeface="+mn-ea"/>
                <a:cs typeface="+mn-cs"/>
              </a:rPr>
              <a:t>																																				(Papa Francesco)</a:t>
            </a:r>
            <a:endParaRPr lang="it-IT" dirty="0">
              <a:solidFill>
                <a:schemeClr val="accent1"/>
              </a:solidFill>
            </a:endParaRPr>
          </a:p>
        </p:txBody>
      </p:sp>
    </p:spTree>
    <p:extLst>
      <p:ext uri="{BB962C8B-B14F-4D97-AF65-F5344CB8AC3E}">
        <p14:creationId xmlns:p14="http://schemas.microsoft.com/office/powerpoint/2010/main" val="4249797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90"/>
            <a:ext cx="7843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dirty="0">
                <a:solidFill>
                  <a:srgbClr val="0070C0"/>
                </a:solidFill>
              </a:rPr>
              <a:t>Le Prestazioni del Fondo Credito e Attività sociali </a:t>
            </a: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p:txBody>
      </p:sp>
      <p:sp>
        <p:nvSpPr>
          <p:cNvPr id="6" name="Rettangolo arrotondato 3"/>
          <p:cNvSpPr>
            <a:spLocks noChangeArrowheads="1"/>
          </p:cNvSpPr>
          <p:nvPr/>
        </p:nvSpPr>
        <p:spPr bwMode="auto">
          <a:xfrm>
            <a:off x="2391508" y="1715443"/>
            <a:ext cx="9594164" cy="3081640"/>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numCol="1" anchor="t"/>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0" indent="0" algn="just"/>
            <a:r>
              <a:rPr lang="it-IT" sz="2000" b="1" i="1" dirty="0">
                <a:solidFill>
                  <a:srgbClr val="003366"/>
                </a:solidFill>
                <a:latin typeface="Calibri" pitchFamily="34" charset="0"/>
              </a:rPr>
              <a:t>Agli studenti </a:t>
            </a:r>
            <a:r>
              <a:rPr lang="it-IT" sz="2000" i="1" dirty="0">
                <a:solidFill>
                  <a:srgbClr val="003366"/>
                </a:solidFill>
                <a:latin typeface="Calibri" pitchFamily="34" charset="0"/>
              </a:rPr>
              <a:t>(dati 2016)</a:t>
            </a:r>
          </a:p>
          <a:p>
            <a:pPr marL="312738" lvl="2" indent="-285750" algn="just">
              <a:buFont typeface="Wingdings" panose="05000000000000000000" pitchFamily="2" charset="2"/>
              <a:buChar char="Ø"/>
            </a:pPr>
            <a:r>
              <a:rPr lang="it-IT" sz="2000" b="1" i="1" dirty="0">
                <a:solidFill>
                  <a:srgbClr val="003366"/>
                </a:solidFill>
                <a:latin typeface="Calibri" pitchFamily="34" charset="0"/>
              </a:rPr>
              <a:t>Borse di studio per scuole medie e superiori </a:t>
            </a:r>
            <a:r>
              <a:rPr lang="it-IT" sz="2000" i="1" dirty="0">
                <a:solidFill>
                  <a:srgbClr val="003366"/>
                </a:solidFill>
                <a:latin typeface="Calibri" pitchFamily="34" charset="0"/>
              </a:rPr>
              <a:t>(n. 5915), universitarie (n. 4200)</a:t>
            </a:r>
          </a:p>
          <a:p>
            <a:pPr marL="312738" lvl="2" indent="-285750" algn="just">
              <a:buFont typeface="Wingdings" panose="05000000000000000000" pitchFamily="2" charset="2"/>
              <a:buChar char="Ø"/>
            </a:pPr>
            <a:r>
              <a:rPr lang="it-IT" sz="2000" b="1" i="1" dirty="0">
                <a:solidFill>
                  <a:srgbClr val="003366"/>
                </a:solidFill>
                <a:latin typeface="Calibri" pitchFamily="34" charset="0"/>
              </a:rPr>
              <a:t>Convitti </a:t>
            </a:r>
            <a:r>
              <a:rPr lang="it-IT" sz="2000" i="1" dirty="0">
                <a:solidFill>
                  <a:srgbClr val="003366"/>
                </a:solidFill>
                <a:latin typeface="Calibri" pitchFamily="34" charset="0"/>
              </a:rPr>
              <a:t>per studenti di scuola media e superiore (n. 331 posti residenziale, n. 1462 posti semi residenziali) posti </a:t>
            </a:r>
            <a:r>
              <a:rPr lang="it-IT" sz="2000" b="1" i="1" dirty="0">
                <a:solidFill>
                  <a:srgbClr val="003366"/>
                </a:solidFill>
                <a:latin typeface="Calibri" pitchFamily="34" charset="0"/>
              </a:rPr>
              <a:t>collegi</a:t>
            </a:r>
            <a:r>
              <a:rPr lang="it-IT" sz="2000" i="1" dirty="0">
                <a:solidFill>
                  <a:srgbClr val="003366"/>
                </a:solidFill>
                <a:latin typeface="Calibri" pitchFamily="34" charset="0"/>
              </a:rPr>
              <a:t> per studenti universitari (posti n. 641).</a:t>
            </a:r>
          </a:p>
          <a:p>
            <a:pPr marL="312738" lvl="2" indent="-285750" algn="just">
              <a:buFont typeface="Wingdings" panose="05000000000000000000" pitchFamily="2" charset="2"/>
              <a:buChar char="Ø"/>
            </a:pPr>
            <a:r>
              <a:rPr lang="it-IT" sz="2000" b="1" i="1" dirty="0" smtClean="0">
                <a:solidFill>
                  <a:srgbClr val="003366"/>
                </a:solidFill>
                <a:latin typeface="Calibri" pitchFamily="34" charset="0"/>
              </a:rPr>
              <a:t>Master</a:t>
            </a:r>
            <a:r>
              <a:rPr lang="it-IT" sz="2000" i="1" dirty="0" smtClean="0">
                <a:solidFill>
                  <a:srgbClr val="003366"/>
                </a:solidFill>
                <a:latin typeface="Calibri" pitchFamily="34" charset="0"/>
              </a:rPr>
              <a:t> </a:t>
            </a:r>
            <a:r>
              <a:rPr lang="it-IT" sz="2000" i="1" dirty="0">
                <a:solidFill>
                  <a:srgbClr val="003366"/>
                </a:solidFill>
                <a:latin typeface="Calibri" pitchFamily="34" charset="0"/>
              </a:rPr>
              <a:t>e </a:t>
            </a:r>
            <a:r>
              <a:rPr lang="it-IT" sz="2000" b="1" i="1" dirty="0">
                <a:solidFill>
                  <a:srgbClr val="003366"/>
                </a:solidFill>
                <a:latin typeface="Calibri" pitchFamily="34" charset="0"/>
              </a:rPr>
              <a:t>Corsi universitari di perfezionamento </a:t>
            </a:r>
            <a:r>
              <a:rPr lang="it-IT" sz="2000" i="1" dirty="0">
                <a:solidFill>
                  <a:srgbClr val="003366"/>
                </a:solidFill>
                <a:latin typeface="Calibri" pitchFamily="34" charset="0"/>
              </a:rPr>
              <a:t>(n 2128 borse di studio) </a:t>
            </a:r>
          </a:p>
          <a:p>
            <a:pPr marL="312738" lvl="2" indent="-285750" algn="just">
              <a:buFont typeface="Wingdings" panose="05000000000000000000" pitchFamily="2" charset="2"/>
              <a:buChar char="Ø"/>
            </a:pPr>
            <a:r>
              <a:rPr lang="it-IT" sz="2000" b="1" i="1" dirty="0">
                <a:solidFill>
                  <a:srgbClr val="003366"/>
                </a:solidFill>
                <a:latin typeface="Calibri" pitchFamily="34" charset="0"/>
              </a:rPr>
              <a:t>Dottorati </a:t>
            </a:r>
            <a:r>
              <a:rPr lang="it-IT" sz="2000" i="1" dirty="0">
                <a:solidFill>
                  <a:srgbClr val="003366"/>
                </a:solidFill>
                <a:latin typeface="Calibri" pitchFamily="34" charset="0"/>
              </a:rPr>
              <a:t>(n. 300 borse) </a:t>
            </a:r>
          </a:p>
          <a:p>
            <a:pPr marL="312738" lvl="2" indent="-285750" algn="just">
              <a:buFont typeface="Wingdings" panose="05000000000000000000" pitchFamily="2" charset="2"/>
              <a:buChar char="Ø"/>
            </a:pPr>
            <a:r>
              <a:rPr lang="it-IT" sz="2000" i="1" dirty="0">
                <a:solidFill>
                  <a:srgbClr val="003366"/>
                </a:solidFill>
                <a:latin typeface="Calibri" pitchFamily="34" charset="0"/>
              </a:rPr>
              <a:t>Soggiorni studio-  Estate </a:t>
            </a:r>
            <a:r>
              <a:rPr lang="it-IT" sz="2000" i="1" dirty="0" err="1">
                <a:solidFill>
                  <a:srgbClr val="003366"/>
                </a:solidFill>
                <a:latin typeface="Calibri" pitchFamily="34" charset="0"/>
              </a:rPr>
              <a:t>INPSieme</a:t>
            </a:r>
            <a:r>
              <a:rPr lang="it-IT" sz="2000" i="1" dirty="0">
                <a:solidFill>
                  <a:srgbClr val="003366"/>
                </a:solidFill>
                <a:latin typeface="Calibri" pitchFamily="34" charset="0"/>
              </a:rPr>
              <a:t> (n. 34.000 contributi) </a:t>
            </a:r>
          </a:p>
          <a:p>
            <a:pPr marL="312738" lvl="2" indent="-285750" algn="just">
              <a:buFont typeface="Wingdings" panose="05000000000000000000" pitchFamily="2" charset="2"/>
              <a:buChar char="Ø"/>
            </a:pPr>
            <a:r>
              <a:rPr lang="it-IT" sz="2000" i="1" dirty="0">
                <a:solidFill>
                  <a:srgbClr val="003366"/>
                </a:solidFill>
                <a:latin typeface="Calibri" pitchFamily="34" charset="0"/>
              </a:rPr>
              <a:t>Studio all’estero - </a:t>
            </a:r>
            <a:r>
              <a:rPr lang="it-IT" sz="2000" b="1" i="1" dirty="0">
                <a:solidFill>
                  <a:srgbClr val="003366"/>
                </a:solidFill>
                <a:latin typeface="Calibri" pitchFamily="34" charset="0"/>
              </a:rPr>
              <a:t>Programma Itaca </a:t>
            </a:r>
            <a:r>
              <a:rPr lang="it-IT" sz="2000" i="1" dirty="0">
                <a:solidFill>
                  <a:srgbClr val="003366"/>
                </a:solidFill>
                <a:latin typeface="Calibri" pitchFamily="34" charset="0"/>
              </a:rPr>
              <a:t>( n. 1090 borse) </a:t>
            </a:r>
          </a:p>
          <a:p>
            <a:pPr marL="312738" lvl="2" indent="-285750" algn="just">
              <a:buFont typeface="Wingdings" panose="05000000000000000000" pitchFamily="2" charset="2"/>
              <a:buChar char="Ø"/>
            </a:pPr>
            <a:endParaRPr lang="it-IT" sz="1600" i="1" dirty="0">
              <a:solidFill>
                <a:srgbClr val="003366"/>
              </a:solidFill>
              <a:latin typeface="Calibri" pitchFamily="34" charset="0"/>
            </a:endParaRPr>
          </a:p>
          <a:p>
            <a:pPr marL="26988" lvl="2" indent="0" algn="just"/>
            <a:endParaRPr lang="it-IT" sz="1600" i="1" dirty="0">
              <a:solidFill>
                <a:srgbClr val="003366"/>
              </a:solidFill>
              <a:latin typeface="Calibri" pitchFamily="34" charset="0"/>
            </a:endParaRPr>
          </a:p>
          <a:p>
            <a:pPr marL="72000" algn="just">
              <a:lnSpc>
                <a:spcPct val="100000"/>
              </a:lnSpc>
              <a:spcBef>
                <a:spcPts val="0"/>
              </a:spcBef>
            </a:pPr>
            <a:endParaRPr lang="it-IT" sz="1800" dirty="0"/>
          </a:p>
          <a:p>
            <a:pPr lvl="0" algn="just"/>
            <a:endParaRPr lang="it-IT" altLang="it-IT" sz="2400" i="1" dirty="0">
              <a:solidFill>
                <a:srgbClr val="003366"/>
              </a:solidFill>
              <a:latin typeface="Calibri" pitchFamily="34" charset="0"/>
            </a:endParaRPr>
          </a:p>
          <a:p>
            <a:pPr marL="0" lvl="1" algn="just" fontAlgn="base">
              <a:spcBef>
                <a:spcPct val="0"/>
              </a:spcBef>
              <a:spcAft>
                <a:spcPct val="0"/>
              </a:spcAft>
              <a:defRPr/>
            </a:pPr>
            <a:endParaRPr lang="it-IT" altLang="it-IT" sz="2400" i="1" dirty="0">
              <a:solidFill>
                <a:srgbClr val="003366"/>
              </a:solidFill>
              <a:latin typeface="Calibri" pitchFamily="34" charset="0"/>
            </a:endParaRPr>
          </a:p>
        </p:txBody>
      </p:sp>
      <p:sp>
        <p:nvSpPr>
          <p:cNvPr id="10" name="Rettangolo arrotondato 3"/>
          <p:cNvSpPr>
            <a:spLocks noChangeArrowheads="1"/>
          </p:cNvSpPr>
          <p:nvPr/>
        </p:nvSpPr>
        <p:spPr bwMode="auto">
          <a:xfrm>
            <a:off x="104451" y="1715443"/>
            <a:ext cx="1977565" cy="788606"/>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t"/>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algn="ctr"/>
            <a:r>
              <a:rPr lang="it-IT" sz="2400" b="1" i="1" dirty="0">
                <a:solidFill>
                  <a:srgbClr val="003366"/>
                </a:solidFill>
                <a:latin typeface="Calibri" pitchFamily="34" charset="0"/>
              </a:rPr>
              <a:t>Prestazioni </a:t>
            </a:r>
          </a:p>
          <a:p>
            <a:pPr algn="ctr"/>
            <a:r>
              <a:rPr lang="it-IT" sz="2400" b="1" i="1" dirty="0">
                <a:solidFill>
                  <a:srgbClr val="003366"/>
                </a:solidFill>
                <a:latin typeface="Calibri" pitchFamily="34" charset="0"/>
              </a:rPr>
              <a:t>sociali </a:t>
            </a:r>
            <a:endParaRPr lang="it-IT" altLang="it-IT" sz="2400" i="1" dirty="0">
              <a:solidFill>
                <a:srgbClr val="003366"/>
              </a:solidFill>
              <a:latin typeface="Calibri" pitchFamily="34" charset="0"/>
            </a:endParaRPr>
          </a:p>
          <a:p>
            <a:pPr lvl="0" algn="ctr"/>
            <a:endParaRPr lang="it-IT" altLang="it-IT" sz="2400" i="1" dirty="0">
              <a:solidFill>
                <a:srgbClr val="003366"/>
              </a:solidFill>
              <a:latin typeface="Calibri" pitchFamily="34" charset="0"/>
            </a:endParaRPr>
          </a:p>
          <a:p>
            <a:pPr marL="0" lvl="1" algn="ctr" fontAlgn="base">
              <a:spcBef>
                <a:spcPct val="0"/>
              </a:spcBef>
              <a:spcAft>
                <a:spcPct val="0"/>
              </a:spcAft>
              <a:defRPr/>
            </a:pPr>
            <a:endParaRPr lang="it-IT" altLang="it-IT" sz="2400" i="1" dirty="0">
              <a:solidFill>
                <a:srgbClr val="003366"/>
              </a:solidFill>
              <a:latin typeface="Calibri" pitchFamily="34" charset="0"/>
            </a:endParaRPr>
          </a:p>
        </p:txBody>
      </p:sp>
      <p:sp>
        <p:nvSpPr>
          <p:cNvPr id="11" name="Rettangolo arrotondato 3"/>
          <p:cNvSpPr>
            <a:spLocks noChangeArrowheads="1"/>
          </p:cNvSpPr>
          <p:nvPr/>
        </p:nvSpPr>
        <p:spPr bwMode="auto">
          <a:xfrm>
            <a:off x="104452" y="762118"/>
            <a:ext cx="1977565" cy="717799"/>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algn="ctr"/>
            <a:endParaRPr lang="it-IT" sz="2400" i="1" dirty="0">
              <a:solidFill>
                <a:srgbClr val="003366"/>
              </a:solidFill>
              <a:latin typeface="Calibri" pitchFamily="34" charset="0"/>
            </a:endParaRPr>
          </a:p>
          <a:p>
            <a:pPr algn="ctr"/>
            <a:endParaRPr lang="it-IT" sz="2400" b="1" i="1" dirty="0">
              <a:solidFill>
                <a:srgbClr val="003366"/>
              </a:solidFill>
              <a:latin typeface="Calibri" pitchFamily="34" charset="0"/>
            </a:endParaRPr>
          </a:p>
          <a:p>
            <a:pPr algn="ctr"/>
            <a:r>
              <a:rPr lang="it-IT" sz="2400" b="1" i="1" dirty="0">
                <a:solidFill>
                  <a:srgbClr val="003366"/>
                </a:solidFill>
                <a:latin typeface="Calibri" pitchFamily="34" charset="0"/>
              </a:rPr>
              <a:t>Prestazioni </a:t>
            </a:r>
          </a:p>
          <a:p>
            <a:pPr algn="ctr"/>
            <a:r>
              <a:rPr lang="it-IT" sz="2400" b="1" i="1" dirty="0">
                <a:solidFill>
                  <a:srgbClr val="003366"/>
                </a:solidFill>
                <a:latin typeface="Calibri" pitchFamily="34" charset="0"/>
              </a:rPr>
              <a:t>creditizie </a:t>
            </a:r>
            <a:endParaRPr lang="it-IT" altLang="it-IT" sz="2400" b="1" i="1" dirty="0">
              <a:solidFill>
                <a:srgbClr val="003366"/>
              </a:solidFill>
              <a:latin typeface="Calibri" pitchFamily="34" charset="0"/>
            </a:endParaRPr>
          </a:p>
          <a:p>
            <a:pPr lvl="0" algn="ctr"/>
            <a:endParaRPr lang="it-IT" altLang="it-IT" sz="2400" i="1" dirty="0">
              <a:solidFill>
                <a:srgbClr val="003366"/>
              </a:solidFill>
              <a:latin typeface="Calibri" pitchFamily="34" charset="0"/>
            </a:endParaRPr>
          </a:p>
          <a:p>
            <a:pPr marL="0" lvl="1" algn="ctr" fontAlgn="base">
              <a:spcBef>
                <a:spcPct val="0"/>
              </a:spcBef>
              <a:spcAft>
                <a:spcPct val="0"/>
              </a:spcAft>
              <a:defRPr/>
            </a:pPr>
            <a:endParaRPr lang="it-IT" altLang="it-IT" sz="2400" i="1" dirty="0">
              <a:solidFill>
                <a:srgbClr val="003366"/>
              </a:solidFill>
              <a:latin typeface="Calibri" pitchFamily="34" charset="0"/>
            </a:endParaRPr>
          </a:p>
        </p:txBody>
      </p:sp>
      <p:sp>
        <p:nvSpPr>
          <p:cNvPr id="12" name="Rettangolo arrotondato 3"/>
          <p:cNvSpPr>
            <a:spLocks noChangeArrowheads="1"/>
          </p:cNvSpPr>
          <p:nvPr/>
        </p:nvSpPr>
        <p:spPr bwMode="auto">
          <a:xfrm>
            <a:off x="2391508" y="4965895"/>
            <a:ext cx="9594164" cy="1125415"/>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numCol="1" anchor="t"/>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0" indent="0" algn="just"/>
            <a:r>
              <a:rPr lang="it-IT" sz="2000" b="1" i="1" dirty="0">
                <a:solidFill>
                  <a:srgbClr val="003366"/>
                </a:solidFill>
                <a:latin typeface="Calibri" pitchFamily="34" charset="0"/>
              </a:rPr>
              <a:t>Ai lavoratori </a:t>
            </a:r>
            <a:r>
              <a:rPr lang="it-IT" sz="2000" i="1" dirty="0">
                <a:solidFill>
                  <a:srgbClr val="003366"/>
                </a:solidFill>
                <a:latin typeface="Calibri" pitchFamily="34" charset="0"/>
              </a:rPr>
              <a:t>(dati 2016)</a:t>
            </a:r>
          </a:p>
          <a:p>
            <a:pPr algn="just">
              <a:buFont typeface="Wingdings" panose="05000000000000000000" pitchFamily="2" charset="2"/>
              <a:buChar char="Ø"/>
            </a:pPr>
            <a:r>
              <a:rPr lang="it-IT" sz="2000" i="1" dirty="0">
                <a:solidFill>
                  <a:srgbClr val="003366"/>
                </a:solidFill>
                <a:latin typeface="Calibri" pitchFamily="34" charset="0"/>
              </a:rPr>
              <a:t>Corsi di aggiornamento professionale – Valore PA </a:t>
            </a:r>
            <a:r>
              <a:rPr lang="it-IT" sz="2000" i="1" dirty="0" smtClean="0">
                <a:solidFill>
                  <a:srgbClr val="003366"/>
                </a:solidFill>
                <a:latin typeface="Calibri" pitchFamily="34" charset="0"/>
              </a:rPr>
              <a:t>( 238 corsi per n. 6957 partecipanti)</a:t>
            </a:r>
            <a:endParaRPr lang="it-IT" sz="2000" i="1" dirty="0">
              <a:solidFill>
                <a:srgbClr val="003366"/>
              </a:solidFill>
              <a:latin typeface="Calibri" pitchFamily="34" charset="0"/>
            </a:endParaRPr>
          </a:p>
          <a:p>
            <a:pPr algn="just">
              <a:buFont typeface="Wingdings" panose="05000000000000000000" pitchFamily="2" charset="2"/>
              <a:buChar char="Ø"/>
            </a:pPr>
            <a:r>
              <a:rPr lang="it-IT" sz="2000" i="1" dirty="0">
                <a:solidFill>
                  <a:srgbClr val="003366"/>
                </a:solidFill>
                <a:latin typeface="Calibri" pitchFamily="34" charset="0"/>
              </a:rPr>
              <a:t>Master Executive (n. 686 borse di studio) </a:t>
            </a:r>
          </a:p>
          <a:p>
            <a:pPr marL="26988" lvl="2" indent="0" algn="just"/>
            <a:endParaRPr lang="it-IT" sz="1600" i="1" dirty="0">
              <a:solidFill>
                <a:srgbClr val="003366"/>
              </a:solidFill>
              <a:latin typeface="Calibri" pitchFamily="34" charset="0"/>
            </a:endParaRPr>
          </a:p>
          <a:p>
            <a:pPr marL="312738" lvl="2" indent="-285750" algn="just">
              <a:buFont typeface="Wingdings" panose="05000000000000000000" pitchFamily="2" charset="2"/>
              <a:buChar char="Ø"/>
            </a:pPr>
            <a:endParaRPr lang="it-IT" sz="1600" i="1" dirty="0">
              <a:solidFill>
                <a:srgbClr val="003366"/>
              </a:solidFill>
              <a:latin typeface="Calibri" pitchFamily="34" charset="0"/>
            </a:endParaRPr>
          </a:p>
          <a:p>
            <a:pPr marL="26988" lvl="2" indent="0" algn="just"/>
            <a:endParaRPr lang="it-IT" sz="1600" i="1" dirty="0">
              <a:solidFill>
                <a:srgbClr val="003366"/>
              </a:solidFill>
              <a:latin typeface="Calibri" pitchFamily="34" charset="0"/>
            </a:endParaRPr>
          </a:p>
          <a:p>
            <a:pPr marL="72000" algn="just">
              <a:lnSpc>
                <a:spcPct val="100000"/>
              </a:lnSpc>
              <a:spcBef>
                <a:spcPts val="0"/>
              </a:spcBef>
            </a:pPr>
            <a:endParaRPr lang="it-IT" sz="1800" dirty="0"/>
          </a:p>
          <a:p>
            <a:pPr lvl="0" algn="just"/>
            <a:endParaRPr lang="it-IT" altLang="it-IT" sz="2400" i="1" dirty="0">
              <a:solidFill>
                <a:srgbClr val="003366"/>
              </a:solidFill>
              <a:latin typeface="Calibri" pitchFamily="34" charset="0"/>
            </a:endParaRPr>
          </a:p>
          <a:p>
            <a:pPr marL="0" lvl="1" algn="just" fontAlgn="base">
              <a:spcBef>
                <a:spcPct val="0"/>
              </a:spcBef>
              <a:spcAft>
                <a:spcPct val="0"/>
              </a:spcAft>
              <a:defRPr/>
            </a:pPr>
            <a:endParaRPr lang="it-IT" altLang="it-IT" sz="2400" i="1" dirty="0">
              <a:solidFill>
                <a:srgbClr val="003366"/>
              </a:solidFill>
              <a:latin typeface="Calibri" pitchFamily="34" charset="0"/>
            </a:endParaRPr>
          </a:p>
        </p:txBody>
      </p:sp>
      <p:sp>
        <p:nvSpPr>
          <p:cNvPr id="13" name="Rettangolo arrotondato 3"/>
          <p:cNvSpPr>
            <a:spLocks noChangeArrowheads="1"/>
          </p:cNvSpPr>
          <p:nvPr/>
        </p:nvSpPr>
        <p:spPr bwMode="auto">
          <a:xfrm>
            <a:off x="2391508" y="761337"/>
            <a:ext cx="9594165" cy="718579"/>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endParaRPr lang="it-IT" sz="2400" i="1" dirty="0">
              <a:solidFill>
                <a:srgbClr val="003366"/>
              </a:solidFill>
              <a:latin typeface="Calibri" pitchFamily="34" charset="0"/>
            </a:endParaRPr>
          </a:p>
          <a:p>
            <a:endParaRPr lang="it-IT" sz="2400" b="1" i="1" dirty="0">
              <a:solidFill>
                <a:srgbClr val="003366"/>
              </a:solidFill>
              <a:latin typeface="Calibri" pitchFamily="34" charset="0"/>
            </a:endParaRPr>
          </a:p>
          <a:p>
            <a:r>
              <a:rPr lang="it-IT" sz="2000" b="1" i="1" dirty="0" smtClean="0">
                <a:solidFill>
                  <a:srgbClr val="003366"/>
                </a:solidFill>
                <a:latin typeface="Calibri" pitchFamily="34" charset="0"/>
              </a:rPr>
              <a:t>Mutui </a:t>
            </a:r>
            <a:r>
              <a:rPr lang="it-IT" sz="2000" b="1" i="1" dirty="0">
                <a:solidFill>
                  <a:srgbClr val="003366"/>
                </a:solidFill>
                <a:latin typeface="Calibri" pitchFamily="34" charset="0"/>
              </a:rPr>
              <a:t>ipotecari </a:t>
            </a:r>
            <a:r>
              <a:rPr lang="it-IT" sz="2000" b="1" i="1" dirty="0" smtClean="0">
                <a:solidFill>
                  <a:srgbClr val="003366"/>
                </a:solidFill>
                <a:latin typeface="Calibri" pitchFamily="34" charset="0"/>
              </a:rPr>
              <a:t>			             (</a:t>
            </a:r>
            <a:r>
              <a:rPr lang="it-IT" sz="2000" b="1" i="1" dirty="0">
                <a:solidFill>
                  <a:srgbClr val="003366"/>
                </a:solidFill>
                <a:latin typeface="Calibri" pitchFamily="34" charset="0"/>
              </a:rPr>
              <a:t>Importo disponibile  2017 </a:t>
            </a:r>
            <a:r>
              <a:rPr lang="it-IT" sz="2000" b="1" i="1" dirty="0" smtClean="0">
                <a:solidFill>
                  <a:srgbClr val="003366"/>
                </a:solidFill>
                <a:latin typeface="Calibri" pitchFamily="34" charset="0"/>
              </a:rPr>
              <a:t>  € 300.000.000)</a:t>
            </a:r>
          </a:p>
          <a:p>
            <a:r>
              <a:rPr lang="it-IT" sz="2000" b="1" i="1" dirty="0" smtClean="0">
                <a:solidFill>
                  <a:srgbClr val="003366"/>
                </a:solidFill>
                <a:latin typeface="Calibri" pitchFamily="34" charset="0"/>
              </a:rPr>
              <a:t>Prestiti                                                              </a:t>
            </a:r>
            <a:r>
              <a:rPr lang="it-IT" sz="2000" b="1" i="1" dirty="0">
                <a:solidFill>
                  <a:srgbClr val="003366"/>
                </a:solidFill>
                <a:latin typeface="Calibri" pitchFamily="34" charset="0"/>
              </a:rPr>
              <a:t>(Importo disponibile  2017 € </a:t>
            </a:r>
            <a:r>
              <a:rPr lang="it-IT" sz="2000" b="1" i="1" dirty="0" smtClean="0">
                <a:solidFill>
                  <a:srgbClr val="003366"/>
                </a:solidFill>
                <a:latin typeface="Calibri" pitchFamily="34" charset="0"/>
              </a:rPr>
              <a:t>1.160.050.000) </a:t>
            </a:r>
            <a:endParaRPr lang="it-IT" sz="2000" b="1" i="1" dirty="0">
              <a:solidFill>
                <a:srgbClr val="003366"/>
              </a:solidFill>
              <a:latin typeface="Calibri" pitchFamily="34" charset="0"/>
            </a:endParaRPr>
          </a:p>
          <a:p>
            <a:pPr lvl="0"/>
            <a:endParaRPr lang="it-IT" altLang="it-IT" sz="2400" i="1" dirty="0">
              <a:solidFill>
                <a:srgbClr val="003366"/>
              </a:solidFill>
              <a:latin typeface="Calibri" pitchFamily="34" charset="0"/>
            </a:endParaRPr>
          </a:p>
          <a:p>
            <a:pPr marL="0" lvl="1" algn="just" fontAlgn="base">
              <a:spcBef>
                <a:spcPct val="0"/>
              </a:spcBef>
              <a:spcAft>
                <a:spcPct val="0"/>
              </a:spcAft>
              <a:defRPr/>
            </a:pPr>
            <a:endParaRPr lang="it-IT" altLang="it-IT" sz="2400" i="1" dirty="0">
              <a:solidFill>
                <a:srgbClr val="003366"/>
              </a:solidFill>
              <a:latin typeface="Calibri" pitchFamily="34" charset="0"/>
            </a:endParaRPr>
          </a:p>
        </p:txBody>
      </p:sp>
    </p:spTree>
    <p:extLst>
      <p:ext uri="{BB962C8B-B14F-4D97-AF65-F5344CB8AC3E}">
        <p14:creationId xmlns:p14="http://schemas.microsoft.com/office/powerpoint/2010/main" val="397466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90"/>
            <a:ext cx="7843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dirty="0">
                <a:solidFill>
                  <a:srgbClr val="0070C0"/>
                </a:solidFill>
              </a:rPr>
              <a:t>Le Prestazioni del Fondo Credito e Attività sociali </a:t>
            </a: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p:txBody>
      </p:sp>
      <p:sp>
        <p:nvSpPr>
          <p:cNvPr id="7" name="Rettangolo arrotondato 3"/>
          <p:cNvSpPr>
            <a:spLocks noChangeArrowheads="1"/>
          </p:cNvSpPr>
          <p:nvPr/>
        </p:nvSpPr>
        <p:spPr bwMode="auto">
          <a:xfrm>
            <a:off x="2335236" y="945622"/>
            <a:ext cx="9397219" cy="4962809"/>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0" indent="0"/>
            <a:endParaRPr lang="it-IT" sz="2200" b="1" i="1" dirty="0">
              <a:solidFill>
                <a:srgbClr val="003366"/>
              </a:solidFill>
              <a:latin typeface="Calibri" pitchFamily="34" charset="0"/>
            </a:endParaRPr>
          </a:p>
          <a:p>
            <a:pPr marL="0" indent="0"/>
            <a:endParaRPr lang="it-IT" sz="2200" b="1" i="1" dirty="0">
              <a:solidFill>
                <a:srgbClr val="003366"/>
              </a:solidFill>
              <a:latin typeface="Calibri" pitchFamily="34" charset="0"/>
            </a:endParaRPr>
          </a:p>
          <a:p>
            <a:pPr marL="0" indent="0"/>
            <a:endParaRPr lang="it-IT" sz="2200" b="1" i="1" dirty="0">
              <a:solidFill>
                <a:srgbClr val="003366"/>
              </a:solidFill>
              <a:latin typeface="Calibri" pitchFamily="34" charset="0"/>
            </a:endParaRPr>
          </a:p>
          <a:p>
            <a:pPr marL="0" indent="0"/>
            <a:r>
              <a:rPr lang="it-IT" sz="2400" b="1" i="1" dirty="0">
                <a:solidFill>
                  <a:srgbClr val="003366"/>
                </a:solidFill>
                <a:latin typeface="Calibri" pitchFamily="34" charset="0"/>
              </a:rPr>
              <a:t>Agli anziani </a:t>
            </a:r>
            <a:r>
              <a:rPr lang="it-IT" sz="2400" i="1" dirty="0">
                <a:solidFill>
                  <a:srgbClr val="003366"/>
                </a:solidFill>
                <a:latin typeface="Calibri" pitchFamily="34" charset="0"/>
              </a:rPr>
              <a:t>( dati 2016)</a:t>
            </a:r>
          </a:p>
          <a:p>
            <a:pPr marL="0" indent="0"/>
            <a:endParaRPr lang="it-IT" sz="2400" i="1" dirty="0">
              <a:solidFill>
                <a:srgbClr val="003366"/>
              </a:solidFill>
              <a:latin typeface="Calibri" pitchFamily="34" charset="0"/>
            </a:endParaRPr>
          </a:p>
          <a:p>
            <a:pPr marL="72000">
              <a:lnSpc>
                <a:spcPct val="100000"/>
              </a:lnSpc>
              <a:spcBef>
                <a:spcPts val="0"/>
              </a:spcBef>
              <a:buFont typeface="Wingdings" panose="05000000000000000000" pitchFamily="2" charset="2"/>
              <a:buChar char="Ø"/>
            </a:pPr>
            <a:r>
              <a:rPr lang="it-IT" sz="2400" b="1" i="1" dirty="0">
                <a:solidFill>
                  <a:srgbClr val="003366"/>
                </a:solidFill>
                <a:latin typeface="Calibri" pitchFamily="34" charset="0"/>
              </a:rPr>
              <a:t>Assistenza domiciliare</a:t>
            </a:r>
            <a:r>
              <a:rPr lang="it-IT" sz="2400" i="1" dirty="0">
                <a:solidFill>
                  <a:srgbClr val="003366"/>
                </a:solidFill>
                <a:latin typeface="Calibri" pitchFamily="34" charset="0"/>
              </a:rPr>
              <a:t> (Progetto Home Care Premium) per le   persone non autosufficienti.</a:t>
            </a:r>
          </a:p>
          <a:p>
            <a:pPr marL="72000">
              <a:lnSpc>
                <a:spcPct val="100000"/>
              </a:lnSpc>
              <a:spcBef>
                <a:spcPts val="0"/>
              </a:spcBef>
              <a:buFont typeface="Wingdings" panose="05000000000000000000" pitchFamily="2" charset="2"/>
              <a:buChar char="Ø"/>
            </a:pPr>
            <a:r>
              <a:rPr lang="it-IT" sz="2400" b="1" i="1" dirty="0">
                <a:solidFill>
                  <a:srgbClr val="003366"/>
                </a:solidFill>
                <a:latin typeface="Calibri" pitchFamily="34" charset="0"/>
              </a:rPr>
              <a:t>Residenze </a:t>
            </a:r>
            <a:r>
              <a:rPr lang="it-IT" sz="2400" i="1" dirty="0">
                <a:solidFill>
                  <a:srgbClr val="003366"/>
                </a:solidFill>
                <a:latin typeface="Calibri" pitchFamily="34" charset="0"/>
              </a:rPr>
              <a:t>per pensionati autosufficienti a Monte Porzio Catone (n. 66 ospiti) e a Pescara (n. 89 ospiti).</a:t>
            </a:r>
          </a:p>
          <a:p>
            <a:pPr marL="72000">
              <a:lnSpc>
                <a:spcPct val="100000"/>
              </a:lnSpc>
              <a:spcBef>
                <a:spcPts val="0"/>
              </a:spcBef>
              <a:buFont typeface="Wingdings" panose="05000000000000000000" pitchFamily="2" charset="2"/>
              <a:buChar char="Ø"/>
            </a:pPr>
            <a:r>
              <a:rPr lang="it-IT" sz="2400" b="1" i="1" dirty="0">
                <a:solidFill>
                  <a:srgbClr val="003366"/>
                </a:solidFill>
                <a:latin typeface="Calibri" pitchFamily="34" charset="0"/>
              </a:rPr>
              <a:t>Long Term Care </a:t>
            </a:r>
            <a:r>
              <a:rPr lang="it-IT" sz="2400" i="1" dirty="0">
                <a:solidFill>
                  <a:srgbClr val="003366"/>
                </a:solidFill>
                <a:latin typeface="Calibri" pitchFamily="34" charset="0"/>
              </a:rPr>
              <a:t>- </a:t>
            </a:r>
            <a:r>
              <a:rPr lang="it-IT" sz="2400" b="1" i="1" dirty="0">
                <a:solidFill>
                  <a:srgbClr val="003366"/>
                </a:solidFill>
                <a:latin typeface="Calibri" pitchFamily="34" charset="0"/>
              </a:rPr>
              <a:t>Ricoveri in Strutture Residenziali </a:t>
            </a:r>
            <a:r>
              <a:rPr lang="it-IT" sz="2400" i="1" dirty="0">
                <a:solidFill>
                  <a:srgbClr val="003366"/>
                </a:solidFill>
                <a:latin typeface="Calibri" pitchFamily="34" charset="0"/>
              </a:rPr>
              <a:t>contributi a copertura totale o parziale per persone ricoverate presso RSA o strutture specializzate che prestano servizi socio assistenziali (n. 600 </a:t>
            </a:r>
            <a:r>
              <a:rPr lang="it-IT" sz="2400" i="1" dirty="0">
                <a:solidFill>
                  <a:srgbClr val="002060"/>
                </a:solidFill>
                <a:latin typeface="Calibri" pitchFamily="34" charset="0"/>
              </a:rPr>
              <a:t>posti </a:t>
            </a:r>
            <a:r>
              <a:rPr lang="it-IT" sz="2400" i="1" dirty="0" smtClean="0">
                <a:solidFill>
                  <a:srgbClr val="002060"/>
                </a:solidFill>
                <a:latin typeface="Calibri" pitchFamily="34" charset="0"/>
              </a:rPr>
              <a:t>a beneficiari</a:t>
            </a:r>
            <a:r>
              <a:rPr lang="it-IT" sz="2400" i="1" dirty="0">
                <a:solidFill>
                  <a:srgbClr val="002060"/>
                </a:solidFill>
                <a:latin typeface="Calibri" pitchFamily="34" charset="0"/>
              </a:rPr>
              <a:t>) </a:t>
            </a:r>
          </a:p>
          <a:p>
            <a:pPr marL="72000">
              <a:lnSpc>
                <a:spcPct val="100000"/>
              </a:lnSpc>
              <a:spcBef>
                <a:spcPts val="0"/>
              </a:spcBef>
              <a:buFont typeface="Wingdings" panose="05000000000000000000" pitchFamily="2" charset="2"/>
              <a:buChar char="Ø"/>
            </a:pPr>
            <a:r>
              <a:rPr lang="it-IT" sz="2400" b="1" i="1" dirty="0">
                <a:solidFill>
                  <a:srgbClr val="003366"/>
                </a:solidFill>
                <a:latin typeface="Calibri" pitchFamily="34" charset="0"/>
              </a:rPr>
              <a:t>Estate INPSieme Senior </a:t>
            </a:r>
            <a:r>
              <a:rPr lang="it-IT" sz="2400" i="1" dirty="0">
                <a:solidFill>
                  <a:srgbClr val="003366"/>
                </a:solidFill>
                <a:latin typeface="Calibri" pitchFamily="34" charset="0"/>
              </a:rPr>
              <a:t>soggiorni estivi in Italia per pensionati e loro familiari (n. 3000 contributi)  </a:t>
            </a:r>
          </a:p>
          <a:p>
            <a:pPr marL="72000">
              <a:lnSpc>
                <a:spcPct val="100000"/>
              </a:lnSpc>
              <a:spcBef>
                <a:spcPts val="0"/>
              </a:spcBef>
            </a:pPr>
            <a:endParaRPr lang="it-IT" sz="1800" dirty="0"/>
          </a:p>
          <a:p>
            <a:pPr lvl="0"/>
            <a:endParaRPr lang="it-IT" altLang="it-IT" sz="2400" i="1" dirty="0">
              <a:solidFill>
                <a:srgbClr val="003366"/>
              </a:solidFill>
              <a:latin typeface="Calibri" pitchFamily="34" charset="0"/>
            </a:endParaRPr>
          </a:p>
          <a:p>
            <a:pPr marL="0" lvl="1" algn="just" fontAlgn="base">
              <a:spcBef>
                <a:spcPct val="0"/>
              </a:spcBef>
              <a:spcAft>
                <a:spcPct val="0"/>
              </a:spcAft>
              <a:defRPr/>
            </a:pPr>
            <a:endParaRPr lang="it-IT" altLang="it-IT" sz="2400" i="1" dirty="0">
              <a:solidFill>
                <a:srgbClr val="003366"/>
              </a:solidFill>
              <a:latin typeface="Calibri" pitchFamily="34" charset="0"/>
            </a:endParaRPr>
          </a:p>
        </p:txBody>
      </p:sp>
      <p:sp>
        <p:nvSpPr>
          <p:cNvPr id="14" name="Rettangolo arrotondato 3"/>
          <p:cNvSpPr>
            <a:spLocks noChangeArrowheads="1"/>
          </p:cNvSpPr>
          <p:nvPr/>
        </p:nvSpPr>
        <p:spPr bwMode="auto">
          <a:xfrm>
            <a:off x="60569" y="945622"/>
            <a:ext cx="1977565" cy="788606"/>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t"/>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algn="ctr"/>
            <a:r>
              <a:rPr lang="it-IT" sz="2400" b="1" i="1" dirty="0">
                <a:solidFill>
                  <a:srgbClr val="003366"/>
                </a:solidFill>
                <a:latin typeface="Calibri" pitchFamily="34" charset="0"/>
              </a:rPr>
              <a:t>Prestazioni </a:t>
            </a:r>
          </a:p>
          <a:p>
            <a:pPr algn="ctr"/>
            <a:r>
              <a:rPr lang="it-IT" sz="2400" b="1" i="1" dirty="0">
                <a:solidFill>
                  <a:srgbClr val="003366"/>
                </a:solidFill>
                <a:latin typeface="Calibri" pitchFamily="34" charset="0"/>
              </a:rPr>
              <a:t>sociali </a:t>
            </a:r>
            <a:endParaRPr lang="it-IT" altLang="it-IT" sz="2400" i="1" dirty="0">
              <a:solidFill>
                <a:srgbClr val="003366"/>
              </a:solidFill>
              <a:latin typeface="Calibri" pitchFamily="34" charset="0"/>
            </a:endParaRPr>
          </a:p>
          <a:p>
            <a:pPr lvl="0" algn="ctr"/>
            <a:endParaRPr lang="it-IT" altLang="it-IT" sz="2400" i="1" dirty="0">
              <a:solidFill>
                <a:srgbClr val="003366"/>
              </a:solidFill>
              <a:latin typeface="Calibri" pitchFamily="34" charset="0"/>
            </a:endParaRPr>
          </a:p>
          <a:p>
            <a:pPr marL="0" lvl="1" algn="ctr" fontAlgn="base">
              <a:spcBef>
                <a:spcPct val="0"/>
              </a:spcBef>
              <a:spcAft>
                <a:spcPct val="0"/>
              </a:spcAft>
              <a:defRPr/>
            </a:pPr>
            <a:endParaRPr lang="it-IT" altLang="it-IT" sz="2400" i="1" dirty="0">
              <a:solidFill>
                <a:srgbClr val="003366"/>
              </a:solidFill>
              <a:latin typeface="Calibri" pitchFamily="34" charset="0"/>
            </a:endParaRPr>
          </a:p>
        </p:txBody>
      </p:sp>
    </p:spTree>
    <p:extLst>
      <p:ext uri="{BB962C8B-B14F-4D97-AF65-F5344CB8AC3E}">
        <p14:creationId xmlns:p14="http://schemas.microsoft.com/office/powerpoint/2010/main" val="313737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90"/>
            <a:ext cx="84498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r>
              <a:rPr lang="it-IT" sz="2000" b="1" dirty="0">
                <a:solidFill>
                  <a:srgbClr val="0070C0"/>
                </a:solidFill>
              </a:rPr>
              <a:t>I</a:t>
            </a:r>
            <a:r>
              <a:rPr lang="it-IT" altLang="it-IT" sz="2000" b="1" dirty="0">
                <a:solidFill>
                  <a:srgbClr val="0070C0"/>
                </a:solidFill>
              </a:rPr>
              <a:t>niziativa sperimentale a sostegno delle persone non autosufficienti</a:t>
            </a:r>
            <a:endParaRPr lang="it-IT" sz="2000" b="1" dirty="0">
              <a:solidFill>
                <a:srgbClr val="0070C0"/>
              </a:solidFill>
            </a:endParaRP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p:txBody>
      </p:sp>
      <p:sp>
        <p:nvSpPr>
          <p:cNvPr id="4" name="Rettangolo arrotondato 3"/>
          <p:cNvSpPr>
            <a:spLocks noChangeArrowheads="1"/>
          </p:cNvSpPr>
          <p:nvPr/>
        </p:nvSpPr>
        <p:spPr bwMode="auto">
          <a:xfrm>
            <a:off x="302742" y="745202"/>
            <a:ext cx="11569943" cy="1112627"/>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r>
              <a:rPr lang="it-IT" altLang="it-IT" sz="2100" i="1" dirty="0">
                <a:solidFill>
                  <a:srgbClr val="003366"/>
                </a:solidFill>
                <a:latin typeface="Calibri" pitchFamily="34" charset="0"/>
              </a:rPr>
              <a:t>Tra le prestazioni sociali riveste un ruolo preminente l’iniziativa sperimentale a sostegno delle</a:t>
            </a:r>
          </a:p>
          <a:p>
            <a:r>
              <a:rPr lang="it-IT" altLang="it-IT" sz="2100" i="1" dirty="0">
                <a:solidFill>
                  <a:srgbClr val="003366"/>
                </a:solidFill>
                <a:latin typeface="Calibri" pitchFamily="34" charset="0"/>
              </a:rPr>
              <a:t>persone non autosufficienti: </a:t>
            </a:r>
            <a:r>
              <a:rPr lang="it-IT" altLang="it-IT" sz="2100" b="1" i="1" dirty="0">
                <a:solidFill>
                  <a:srgbClr val="FF0000"/>
                </a:solidFill>
                <a:latin typeface="Calibri" pitchFamily="34" charset="0"/>
              </a:rPr>
              <a:t>Home Care Premium </a:t>
            </a:r>
            <a:r>
              <a:rPr lang="it-IT" altLang="it-IT" sz="2100" i="1" dirty="0">
                <a:solidFill>
                  <a:srgbClr val="003366"/>
                </a:solidFill>
                <a:latin typeface="Calibri" pitchFamily="34" charset="0"/>
              </a:rPr>
              <a:t>(HCP). HCP si propone di accompagnare e rafforzare gli interventi pubblici destinati ai non autosufficienti </a:t>
            </a:r>
          </a:p>
        </p:txBody>
      </p:sp>
      <p:sp>
        <p:nvSpPr>
          <p:cNvPr id="9" name="Rettangolo arrotondato 3"/>
          <p:cNvSpPr>
            <a:spLocks noChangeArrowheads="1"/>
          </p:cNvSpPr>
          <p:nvPr/>
        </p:nvSpPr>
        <p:spPr bwMode="auto">
          <a:xfrm>
            <a:off x="302742" y="1944258"/>
            <a:ext cx="11569943" cy="2805871"/>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0" indent="0" algn="just">
              <a:buNone/>
            </a:pPr>
            <a:r>
              <a:rPr lang="it-IT" altLang="it-IT" sz="2100" i="1" dirty="0">
                <a:solidFill>
                  <a:srgbClr val="003366"/>
                </a:solidFill>
                <a:latin typeface="Calibri" pitchFamily="34" charset="0"/>
              </a:rPr>
              <a:t>Come è noto, gli interventi di assistenza alle persone e alle famiglie, sono finanziati per la </a:t>
            </a:r>
            <a:r>
              <a:rPr lang="it-IT" altLang="it-IT" sz="2100" i="1" u="sng" dirty="0">
                <a:solidFill>
                  <a:srgbClr val="003366"/>
                </a:solidFill>
                <a:latin typeface="Calibri" pitchFamily="34" charset="0"/>
              </a:rPr>
              <a:t>generalità dei cittadini </a:t>
            </a:r>
            <a:r>
              <a:rPr lang="it-IT" altLang="it-IT" sz="2100" i="1" dirty="0">
                <a:solidFill>
                  <a:srgbClr val="003366"/>
                </a:solidFill>
                <a:latin typeface="Calibri" pitchFamily="34" charset="0"/>
              </a:rPr>
              <a:t>dal </a:t>
            </a:r>
            <a:r>
              <a:rPr lang="it-IT" altLang="it-IT" sz="2100" b="1" i="1" dirty="0">
                <a:solidFill>
                  <a:srgbClr val="003366"/>
                </a:solidFill>
                <a:latin typeface="Calibri" pitchFamily="34" charset="0"/>
              </a:rPr>
              <a:t>Fondo nazionale per la non autosufficienza </a:t>
            </a:r>
            <a:r>
              <a:rPr lang="it-IT" altLang="it-IT" sz="2100" i="1" dirty="0">
                <a:solidFill>
                  <a:srgbClr val="003366"/>
                </a:solidFill>
                <a:latin typeface="Calibri" pitchFamily="34" charset="0"/>
              </a:rPr>
              <a:t>istituito con legge 27 dicembre 2006 n. 296 (art. 1, c. 1264). Nel </a:t>
            </a:r>
            <a:r>
              <a:rPr lang="it-IT" altLang="it-IT" sz="2100" b="1" i="1" dirty="0">
                <a:solidFill>
                  <a:srgbClr val="003366"/>
                </a:solidFill>
                <a:latin typeface="Calibri" pitchFamily="34" charset="0"/>
              </a:rPr>
              <a:t>2016</a:t>
            </a:r>
            <a:r>
              <a:rPr lang="it-IT" altLang="it-IT" sz="2100" i="1" dirty="0">
                <a:solidFill>
                  <a:srgbClr val="003366"/>
                </a:solidFill>
                <a:latin typeface="Calibri" pitchFamily="34" charset="0"/>
              </a:rPr>
              <a:t> tale Fondo ha ricevuto uno stanziamento di  </a:t>
            </a:r>
            <a:r>
              <a:rPr lang="it-IT" altLang="it-IT" sz="2100" b="1" i="1" dirty="0">
                <a:solidFill>
                  <a:srgbClr val="003366"/>
                </a:solidFill>
                <a:latin typeface="Calibri" pitchFamily="34" charset="0"/>
              </a:rPr>
              <a:t>€  </a:t>
            </a:r>
            <a:r>
              <a:rPr lang="it-IT" altLang="it-IT" sz="2100" b="1" i="1" dirty="0" smtClean="0">
                <a:solidFill>
                  <a:srgbClr val="003366"/>
                </a:solidFill>
                <a:latin typeface="Calibri" pitchFamily="34" charset="0"/>
              </a:rPr>
              <a:t>400.000.000 </a:t>
            </a:r>
            <a:r>
              <a:rPr lang="it-IT" altLang="it-IT" sz="2100" dirty="0">
                <a:solidFill>
                  <a:srgbClr val="003366"/>
                </a:solidFill>
                <a:latin typeface="Calibri" pitchFamily="34" charset="0"/>
              </a:rPr>
              <a:t>per:</a:t>
            </a:r>
          </a:p>
          <a:p>
            <a:pPr marL="0" indent="0" algn="just">
              <a:buNone/>
            </a:pPr>
            <a:endParaRPr lang="it-IT" altLang="it-IT" sz="1000" b="1" i="1" dirty="0">
              <a:solidFill>
                <a:srgbClr val="003366"/>
              </a:solidFill>
              <a:latin typeface="Calibri" pitchFamily="34" charset="0"/>
            </a:endParaRPr>
          </a:p>
          <a:p>
            <a:pPr lvl="1" algn="just">
              <a:buFont typeface="Wingdings" pitchFamily="2" charset="2"/>
              <a:buChar char="Ø"/>
            </a:pPr>
            <a:r>
              <a:rPr lang="it-IT" altLang="it-IT" sz="2100" i="1" dirty="0" smtClean="0">
                <a:solidFill>
                  <a:srgbClr val="003366"/>
                </a:solidFill>
                <a:latin typeface="Calibri" pitchFamily="34" charset="0"/>
              </a:rPr>
              <a:t>La realizzazione di prestazioni, interventi e servizi assistenziali nell’ambito dell’offerta integrata di servizi socio-sanitari in favore di persone non autosufficienti (</a:t>
            </a:r>
            <a:r>
              <a:rPr lang="it-IT" altLang="it-IT" sz="2100" b="1" i="1" dirty="0" smtClean="0">
                <a:solidFill>
                  <a:srgbClr val="003366"/>
                </a:solidFill>
                <a:latin typeface="Calibri" pitchFamily="34" charset="0"/>
              </a:rPr>
              <a:t>€</a:t>
            </a:r>
            <a:r>
              <a:rPr lang="it-IT" altLang="it-IT" sz="2100" i="1" dirty="0" smtClean="0">
                <a:solidFill>
                  <a:srgbClr val="003366"/>
                </a:solidFill>
                <a:latin typeface="Calibri" pitchFamily="34" charset="0"/>
              </a:rPr>
              <a:t> </a:t>
            </a:r>
            <a:r>
              <a:rPr lang="it-IT" altLang="it-IT" sz="2100" b="1" i="1" dirty="0" smtClean="0">
                <a:solidFill>
                  <a:srgbClr val="003366"/>
                </a:solidFill>
                <a:latin typeface="Calibri" pitchFamily="34" charset="0"/>
              </a:rPr>
              <a:t>390.000.000</a:t>
            </a:r>
            <a:r>
              <a:rPr lang="it-IT" altLang="it-IT" sz="2100" dirty="0" smtClean="0">
                <a:solidFill>
                  <a:srgbClr val="003366"/>
                </a:solidFill>
                <a:latin typeface="Calibri" pitchFamily="34" charset="0"/>
              </a:rPr>
              <a:t>)</a:t>
            </a:r>
            <a:endParaRPr lang="it-IT" altLang="it-IT" sz="2100" dirty="0">
              <a:solidFill>
                <a:srgbClr val="003366"/>
              </a:solidFill>
              <a:latin typeface="Calibri" pitchFamily="34" charset="0"/>
            </a:endParaRPr>
          </a:p>
          <a:p>
            <a:pPr lvl="1" algn="just"/>
            <a:endParaRPr lang="it-IT" altLang="it-IT" sz="1000" b="1" i="1" dirty="0">
              <a:solidFill>
                <a:srgbClr val="003366"/>
              </a:solidFill>
              <a:latin typeface="Calibri" pitchFamily="34" charset="0"/>
            </a:endParaRPr>
          </a:p>
          <a:p>
            <a:pPr marL="400050" lvl="1" indent="49213" algn="just">
              <a:buFont typeface="Wingdings" pitchFamily="2" charset="2"/>
              <a:buChar char="Ø"/>
            </a:pPr>
            <a:r>
              <a:rPr lang="it-IT" altLang="it-IT" sz="2100" i="1" dirty="0">
                <a:solidFill>
                  <a:srgbClr val="003366"/>
                </a:solidFill>
                <a:latin typeface="Calibri" pitchFamily="34" charset="0"/>
              </a:rPr>
              <a:t>Azioni e progetti per la promozione e l’integrazione delle persone con disabilità servizi e modelli organizzativi per la vita indipendente e l’inclusione nella società (</a:t>
            </a:r>
            <a:r>
              <a:rPr lang="it-IT" altLang="it-IT" sz="2100" b="1" i="1" dirty="0">
                <a:solidFill>
                  <a:srgbClr val="003366"/>
                </a:solidFill>
                <a:latin typeface="Calibri" pitchFamily="34" charset="0"/>
              </a:rPr>
              <a:t>€ </a:t>
            </a:r>
            <a:r>
              <a:rPr lang="it-IT" altLang="it-IT" sz="2100" b="1" i="1" dirty="0" smtClean="0">
                <a:solidFill>
                  <a:srgbClr val="003366"/>
                </a:solidFill>
                <a:latin typeface="Calibri" pitchFamily="34" charset="0"/>
              </a:rPr>
              <a:t>10.000.000</a:t>
            </a:r>
            <a:r>
              <a:rPr lang="it-IT" altLang="it-IT" sz="2100" dirty="0" smtClean="0">
                <a:solidFill>
                  <a:srgbClr val="003366"/>
                </a:solidFill>
                <a:latin typeface="Calibri" pitchFamily="34" charset="0"/>
              </a:rPr>
              <a:t>)</a:t>
            </a:r>
            <a:endParaRPr lang="it-IT" altLang="it-IT" sz="2100" b="1" i="1" dirty="0">
              <a:solidFill>
                <a:srgbClr val="003366"/>
              </a:solidFill>
              <a:latin typeface="Calibri" pitchFamily="34" charset="0"/>
            </a:endParaRPr>
          </a:p>
        </p:txBody>
      </p:sp>
      <p:sp>
        <p:nvSpPr>
          <p:cNvPr id="11" name="Rettangolo arrotondato 3"/>
          <p:cNvSpPr>
            <a:spLocks noChangeArrowheads="1"/>
          </p:cNvSpPr>
          <p:nvPr/>
        </p:nvSpPr>
        <p:spPr bwMode="auto">
          <a:xfrm>
            <a:off x="302742" y="4892633"/>
            <a:ext cx="11584455" cy="1333341"/>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285750" indent="-285750" algn="just"/>
            <a:r>
              <a:rPr lang="it-IT" altLang="it-IT" sz="2400" i="1" dirty="0">
                <a:solidFill>
                  <a:srgbClr val="003366"/>
                </a:solidFill>
                <a:latin typeface="Calibri" pitchFamily="34" charset="0"/>
              </a:rPr>
              <a:t>Le risorse </a:t>
            </a:r>
            <a:r>
              <a:rPr lang="it-IT" altLang="it-IT" sz="2400" i="1" dirty="0" smtClean="0">
                <a:solidFill>
                  <a:srgbClr val="003366"/>
                </a:solidFill>
                <a:latin typeface="Calibri" pitchFamily="34" charset="0"/>
              </a:rPr>
              <a:t>stimate per </a:t>
            </a:r>
            <a:r>
              <a:rPr lang="it-IT" altLang="it-IT" sz="2400" i="1" dirty="0">
                <a:solidFill>
                  <a:srgbClr val="003366"/>
                </a:solidFill>
                <a:latin typeface="Calibri" pitchFamily="34" charset="0"/>
              </a:rPr>
              <a:t>gli interventi di assistenza </a:t>
            </a:r>
            <a:r>
              <a:rPr lang="it-IT" altLang="it-IT" sz="2400" i="1" dirty="0" smtClean="0">
                <a:solidFill>
                  <a:srgbClr val="003366"/>
                </a:solidFill>
                <a:latin typeface="Calibri" pitchFamily="34" charset="0"/>
              </a:rPr>
              <a:t>domiciliare</a:t>
            </a:r>
            <a:r>
              <a:rPr lang="it-IT" altLang="it-IT" sz="2400" b="1" i="1" dirty="0" smtClean="0">
                <a:solidFill>
                  <a:srgbClr val="003366"/>
                </a:solidFill>
                <a:latin typeface="Calibri" pitchFamily="34" charset="0"/>
              </a:rPr>
              <a:t> (programma HCP) </a:t>
            </a:r>
            <a:r>
              <a:rPr lang="it-IT" altLang="it-IT" sz="2400" i="1" u="sng" dirty="0">
                <a:solidFill>
                  <a:srgbClr val="003366"/>
                </a:solidFill>
                <a:latin typeface="Calibri" pitchFamily="34" charset="0"/>
              </a:rPr>
              <a:t>per gli iscritti e gli utenti della Gestione Pubblica </a:t>
            </a:r>
            <a:r>
              <a:rPr lang="it-IT" altLang="it-IT" sz="2400" i="1" dirty="0">
                <a:solidFill>
                  <a:srgbClr val="003366"/>
                </a:solidFill>
                <a:latin typeface="Calibri" pitchFamily="34" charset="0"/>
              </a:rPr>
              <a:t>per il </a:t>
            </a:r>
            <a:r>
              <a:rPr lang="it-IT" altLang="it-IT" sz="2400" b="1" i="1" dirty="0" smtClean="0">
                <a:solidFill>
                  <a:srgbClr val="003366"/>
                </a:solidFill>
                <a:latin typeface="Calibri" pitchFamily="34" charset="0"/>
              </a:rPr>
              <a:t>2017</a:t>
            </a:r>
            <a:r>
              <a:rPr lang="it-IT" altLang="it-IT" sz="2400" i="1" dirty="0" smtClean="0">
                <a:solidFill>
                  <a:srgbClr val="003366"/>
                </a:solidFill>
                <a:latin typeface="Calibri" pitchFamily="34" charset="0"/>
              </a:rPr>
              <a:t>, </a:t>
            </a:r>
            <a:r>
              <a:rPr lang="it-IT" altLang="it-IT" sz="2400" i="1" dirty="0">
                <a:solidFill>
                  <a:srgbClr val="003366"/>
                </a:solidFill>
                <a:latin typeface="Calibri" pitchFamily="34" charset="0"/>
              </a:rPr>
              <a:t>per i soli dipendenti e pensionati pubblici e loro famigliari, sono pari a </a:t>
            </a:r>
            <a:r>
              <a:rPr lang="it-IT" altLang="it-IT" sz="2400" b="1" i="1" dirty="0">
                <a:solidFill>
                  <a:srgbClr val="003366"/>
                </a:solidFill>
                <a:latin typeface="Calibri" pitchFamily="34" charset="0"/>
              </a:rPr>
              <a:t>€ </a:t>
            </a:r>
            <a:r>
              <a:rPr lang="it-IT" altLang="it-IT" sz="2400" b="1" i="1" dirty="0" smtClean="0">
                <a:solidFill>
                  <a:srgbClr val="003366"/>
                </a:solidFill>
                <a:latin typeface="Calibri" pitchFamily="34" charset="0"/>
              </a:rPr>
              <a:t>220.000.000</a:t>
            </a:r>
            <a:endParaRPr lang="it-IT" altLang="it-IT" sz="2400" b="1" i="1" dirty="0">
              <a:solidFill>
                <a:srgbClr val="003366"/>
              </a:solidFill>
              <a:latin typeface="Calibri" pitchFamily="34" charset="0"/>
            </a:endParaRPr>
          </a:p>
        </p:txBody>
      </p:sp>
    </p:spTree>
    <p:extLst>
      <p:ext uri="{BB962C8B-B14F-4D97-AF65-F5344CB8AC3E}">
        <p14:creationId xmlns:p14="http://schemas.microsoft.com/office/powerpoint/2010/main" val="17977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90"/>
            <a:ext cx="78438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dirty="0">
                <a:solidFill>
                  <a:srgbClr val="002060"/>
                </a:solidFill>
              </a:rPr>
              <a:t>  </a:t>
            </a:r>
            <a:r>
              <a:rPr lang="it-IT" sz="2000" b="1" dirty="0" smtClean="0">
                <a:solidFill>
                  <a:srgbClr val="0070C0"/>
                </a:solidFill>
              </a:rPr>
              <a:t>Costi HCP </a:t>
            </a:r>
            <a:endParaRPr lang="it-IT" sz="2000" dirty="0">
              <a:solidFill>
                <a:srgbClr val="0070C0"/>
              </a:solidFill>
            </a:endParaRPr>
          </a:p>
          <a:p>
            <a:pPr eaLnBrk="0" fontAlgn="base" hangingPunct="0">
              <a:spcBef>
                <a:spcPct val="50000"/>
              </a:spcBef>
              <a:spcAft>
                <a:spcPct val="0"/>
              </a:spcAft>
              <a:buClr>
                <a:srgbClr val="CC0000"/>
              </a:buClr>
            </a:pPr>
            <a:r>
              <a:rPr lang="it-IT" altLang="it-IT" sz="2400" b="1" dirty="0" smtClean="0">
                <a:solidFill>
                  <a:srgbClr val="5F5F5F"/>
                </a:solidFill>
                <a:latin typeface="Calibri" panose="020F0502020204030204" pitchFamily="34" charset="0"/>
              </a:rPr>
              <a:t>Costi</a:t>
            </a:r>
            <a:endParaRPr lang="it-IT" altLang="it-IT" sz="2400" b="1" dirty="0">
              <a:solidFill>
                <a:srgbClr val="5F5F5F"/>
              </a:solidFill>
              <a:latin typeface="Calibri" panose="020F0502020204030204" pitchFamily="34" charset="0"/>
            </a:endParaRPr>
          </a:p>
        </p:txBody>
      </p:sp>
      <p:sp>
        <p:nvSpPr>
          <p:cNvPr id="4" name="Rettangolo arrotondato 3"/>
          <p:cNvSpPr>
            <a:spLocks noChangeArrowheads="1"/>
          </p:cNvSpPr>
          <p:nvPr/>
        </p:nvSpPr>
        <p:spPr bwMode="auto">
          <a:xfrm>
            <a:off x="300144" y="731552"/>
            <a:ext cx="11436931" cy="2490369"/>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algn="just"/>
            <a:r>
              <a:rPr lang="it-IT" sz="2400" b="1" dirty="0" smtClean="0">
                <a:solidFill>
                  <a:srgbClr val="002060"/>
                </a:solidFill>
                <a:latin typeface="Calibri" panose="020F0502020204030204" pitchFamily="34" charset="0"/>
                <a:cs typeface="Calibri" panose="020F0502020204030204" pitchFamily="34" charset="0"/>
              </a:rPr>
              <a:t> </a:t>
            </a:r>
            <a:r>
              <a:rPr lang="it-IT" sz="2400" dirty="0" smtClean="0">
                <a:solidFill>
                  <a:srgbClr val="002060"/>
                </a:solidFill>
                <a:latin typeface="Calibri" panose="020F0502020204030204" pitchFamily="34" charset="0"/>
                <a:cs typeface="Calibri" panose="020F0502020204030204" pitchFamily="34" charset="0"/>
              </a:rPr>
              <a:t>L’</a:t>
            </a:r>
            <a:r>
              <a:rPr lang="it-IT" sz="2400" b="1" dirty="0" smtClean="0">
                <a:solidFill>
                  <a:srgbClr val="002060"/>
                </a:solidFill>
                <a:latin typeface="Calibri" panose="020F0502020204030204" pitchFamily="34" charset="0"/>
                <a:cs typeface="Calibri" panose="020F0502020204030204" pitchFamily="34" charset="0"/>
              </a:rPr>
              <a:t>HCP 2017</a:t>
            </a:r>
            <a:r>
              <a:rPr lang="it-IT" sz="2400" dirty="0" smtClean="0">
                <a:solidFill>
                  <a:srgbClr val="002060"/>
                </a:solidFill>
                <a:latin typeface="Calibri" panose="020F0502020204030204" pitchFamily="34" charset="0"/>
                <a:cs typeface="Calibri" panose="020F0502020204030204" pitchFamily="34" charset="0"/>
              </a:rPr>
              <a:t> ha un budget superiore rispetto ai progetti precedenti. Inoltre, abbiamo migliorato l’efficacia della spesa attraverso una rilevante riduzione dei costi di gestione che sono passati dal 47% al 19%</a:t>
            </a:r>
            <a:r>
              <a:rPr lang="it-IT" sz="2400" dirty="0">
                <a:solidFill>
                  <a:srgbClr val="002060"/>
                </a:solidFill>
                <a:latin typeface="Calibri" panose="020F0502020204030204" pitchFamily="34" charset="0"/>
                <a:cs typeface="Calibri" panose="020F0502020204030204" pitchFamily="34" charset="0"/>
              </a:rPr>
              <a:t> </a:t>
            </a:r>
            <a:r>
              <a:rPr lang="it-IT" sz="2400" dirty="0" smtClean="0">
                <a:solidFill>
                  <a:srgbClr val="002060"/>
                </a:solidFill>
                <a:latin typeface="Calibri" panose="020F0502020204030204" pitchFamily="34" charset="0"/>
                <a:cs typeface="Calibri" panose="020F0502020204030204" pitchFamily="34" charset="0"/>
              </a:rPr>
              <a:t>della spesa totale. Ciò è avvenuto per svariati motivi: informatizzazione e semplificazione delle procedure di rendicontazione, razionalizzazione dell’attività di consulenza degli Ambiti.</a:t>
            </a:r>
            <a:endParaRPr lang="it-IT" sz="2400" dirty="0">
              <a:solidFill>
                <a:srgbClr val="002060"/>
              </a:solidFill>
              <a:latin typeface="Calibri" panose="020F0502020204030204" pitchFamily="34" charset="0"/>
              <a:cs typeface="Calibri" panose="020F0502020204030204" pitchFamily="34" charset="0"/>
            </a:endParaRPr>
          </a:p>
        </p:txBody>
      </p:sp>
      <p:graphicFrame>
        <p:nvGraphicFramePr>
          <p:cNvPr id="10" name="Grafico 9"/>
          <p:cNvGraphicFramePr>
            <a:graphicFrameLocks/>
          </p:cNvGraphicFramePr>
          <p:nvPr/>
        </p:nvGraphicFramePr>
        <p:xfrm>
          <a:off x="6796585" y="3480178"/>
          <a:ext cx="4544704" cy="27022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p:cNvGraphicFramePr>
            <a:graphicFrameLocks/>
          </p:cNvGraphicFramePr>
          <p:nvPr>
            <p:extLst>
              <p:ext uri="{D42A27DB-BD31-4B8C-83A1-F6EECF244321}">
                <p14:modId xmlns:p14="http://schemas.microsoft.com/office/powerpoint/2010/main" val="122903238"/>
              </p:ext>
            </p:extLst>
          </p:nvPr>
        </p:nvGraphicFramePr>
        <p:xfrm>
          <a:off x="859536" y="3374136"/>
          <a:ext cx="4965192" cy="2679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0757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90"/>
            <a:ext cx="7843837"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dirty="0">
                <a:solidFill>
                  <a:srgbClr val="0070C0"/>
                </a:solidFill>
              </a:rPr>
              <a:t>Cosa è il Progetto “Home Care Premium”? </a:t>
            </a:r>
          </a:p>
          <a:p>
            <a:pPr eaLnBrk="0" fontAlgn="base" hangingPunct="0">
              <a:spcBef>
                <a:spcPct val="50000"/>
              </a:spcBef>
              <a:spcAft>
                <a:spcPct val="0"/>
              </a:spcAft>
              <a:buClr>
                <a:srgbClr val="CC0000"/>
              </a:buClr>
            </a:pPr>
            <a:endParaRPr lang="it-IT" altLang="it-IT" sz="2400" b="1" dirty="0" smtClean="0">
              <a:solidFill>
                <a:srgbClr val="5F5F5F"/>
              </a:solidFill>
              <a:latin typeface="Calibri" panose="020F0502020204030204" pitchFamily="34" charset="0"/>
            </a:endParaRPr>
          </a:p>
          <a:p>
            <a:pPr eaLnBrk="0" fontAlgn="base" hangingPunct="0">
              <a:spcBef>
                <a:spcPct val="50000"/>
              </a:spcBef>
              <a:spcAft>
                <a:spcPct val="0"/>
              </a:spcAft>
              <a:buClr>
                <a:srgbClr val="CC0000"/>
              </a:buClr>
            </a:pPr>
            <a:endParaRPr lang="it-IT" altLang="it-IT" sz="2400" b="1" dirty="0">
              <a:solidFill>
                <a:srgbClr val="5F5F5F"/>
              </a:solidFill>
              <a:latin typeface="Calibri" panose="020F0502020204030204" pitchFamily="34" charset="0"/>
            </a:endParaRPr>
          </a:p>
        </p:txBody>
      </p:sp>
      <p:sp>
        <p:nvSpPr>
          <p:cNvPr id="4" name="Rettangolo arrotondato 3"/>
          <p:cNvSpPr>
            <a:spLocks noChangeArrowheads="1"/>
          </p:cNvSpPr>
          <p:nvPr/>
        </p:nvSpPr>
        <p:spPr bwMode="auto">
          <a:xfrm>
            <a:off x="545803" y="840735"/>
            <a:ext cx="11437257" cy="3131190"/>
          </a:xfrm>
          <a:prstGeom prst="roundRect">
            <a:avLst>
              <a:gd name="adj" fmla="val 16810"/>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144000" tIns="36000" rIns="144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r>
              <a:rPr lang="it-IT" altLang="it-IT" sz="2400" i="1" dirty="0">
                <a:solidFill>
                  <a:srgbClr val="003366"/>
                </a:solidFill>
                <a:latin typeface="Calibri" pitchFamily="34" charset="0"/>
              </a:rPr>
              <a:t>E’ un insieme di interventi, incrementali rispetto ai servizi pubblici garantiti, finalizzati alla cura, a domicilio, delle persone non autosufficienti mediante prestazioni: </a:t>
            </a:r>
          </a:p>
          <a:p>
            <a:pPr lvl="1"/>
            <a:endParaRPr lang="it-IT" altLang="it-IT" sz="2400" i="1" dirty="0">
              <a:solidFill>
                <a:srgbClr val="003366"/>
              </a:solidFill>
              <a:latin typeface="Calibri" pitchFamily="34" charset="0"/>
            </a:endParaRPr>
          </a:p>
          <a:p>
            <a:pPr lvl="0"/>
            <a:endParaRPr lang="it-IT" altLang="it-IT" sz="2400" i="1" dirty="0">
              <a:solidFill>
                <a:srgbClr val="003366"/>
              </a:solidFill>
              <a:latin typeface="Calibri" pitchFamily="34" charset="0"/>
            </a:endParaRPr>
          </a:p>
          <a:p>
            <a:pPr marL="0" lvl="1" algn="just" fontAlgn="base">
              <a:spcBef>
                <a:spcPct val="0"/>
              </a:spcBef>
              <a:spcAft>
                <a:spcPct val="0"/>
              </a:spcAft>
              <a:defRPr/>
            </a:pPr>
            <a:endParaRPr lang="it-IT" altLang="it-IT" sz="2400" i="1" dirty="0">
              <a:solidFill>
                <a:srgbClr val="003366"/>
              </a:solidFill>
              <a:latin typeface="Calibri" pitchFamily="34" charset="0"/>
            </a:endParaRPr>
          </a:p>
        </p:txBody>
      </p:sp>
      <p:sp>
        <p:nvSpPr>
          <p:cNvPr id="7" name="CasellaDiTesto 6"/>
          <p:cNvSpPr txBox="1"/>
          <p:nvPr/>
        </p:nvSpPr>
        <p:spPr>
          <a:xfrm>
            <a:off x="1405828" y="3093197"/>
            <a:ext cx="10290629" cy="830997"/>
          </a:xfrm>
          <a:prstGeom prst="rect">
            <a:avLst/>
          </a:prstGeom>
          <a:noFill/>
        </p:spPr>
        <p:txBody>
          <a:bodyPr wrap="square" rtlCol="0">
            <a:spAutoFit/>
          </a:bodyPr>
          <a:lstStyle/>
          <a:p>
            <a:pPr marL="342900" indent="-342900">
              <a:buFont typeface="Wingdings" panose="05000000000000000000" pitchFamily="2" charset="2"/>
              <a:buChar char="Ø"/>
            </a:pPr>
            <a:r>
              <a:rPr lang="it-IT" altLang="it-IT" sz="2400" i="1" u="sng" dirty="0">
                <a:solidFill>
                  <a:srgbClr val="003366"/>
                </a:solidFill>
                <a:latin typeface="Calibri" pitchFamily="34" charset="0"/>
              </a:rPr>
              <a:t>Integrative</a:t>
            </a:r>
            <a:r>
              <a:rPr lang="it-IT" altLang="it-IT" sz="2400" i="1" dirty="0">
                <a:solidFill>
                  <a:srgbClr val="003366"/>
                </a:solidFill>
                <a:latin typeface="Calibri" pitchFamily="34" charset="0"/>
              </a:rPr>
              <a:t>: Servizi socio assistenziali alla </a:t>
            </a:r>
            <a:r>
              <a:rPr lang="it-IT" altLang="it-IT" sz="2400" i="1" dirty="0" smtClean="0">
                <a:solidFill>
                  <a:srgbClr val="003366"/>
                </a:solidFill>
                <a:latin typeface="Calibri" pitchFamily="34" charset="0"/>
              </a:rPr>
              <a:t>persona rese dagli Ambiti territoriali o dagli Enti pubblici convenzionati</a:t>
            </a:r>
            <a:endParaRPr lang="it-IT" dirty="0"/>
          </a:p>
        </p:txBody>
      </p:sp>
      <p:sp>
        <p:nvSpPr>
          <p:cNvPr id="8" name="CasellaDiTesto 7"/>
          <p:cNvSpPr txBox="1"/>
          <p:nvPr/>
        </p:nvSpPr>
        <p:spPr>
          <a:xfrm>
            <a:off x="1405828" y="2288486"/>
            <a:ext cx="10290629" cy="738664"/>
          </a:xfrm>
          <a:prstGeom prst="rect">
            <a:avLst/>
          </a:prstGeom>
          <a:noFill/>
        </p:spPr>
        <p:txBody>
          <a:bodyPr wrap="square" rtlCol="0">
            <a:spAutoFit/>
          </a:bodyPr>
          <a:lstStyle/>
          <a:p>
            <a:pPr marL="342900" indent="-342900">
              <a:buFont typeface="Wingdings" panose="05000000000000000000" pitchFamily="2" charset="2"/>
              <a:buChar char="Ø"/>
            </a:pPr>
            <a:r>
              <a:rPr lang="it-IT" altLang="it-IT" sz="2400" i="1" u="sng" dirty="0">
                <a:solidFill>
                  <a:srgbClr val="003366"/>
                </a:solidFill>
                <a:latin typeface="Calibri" pitchFamily="34" charset="0"/>
                <a:ea typeface="MS PGothic" pitchFamily="34" charset="-128"/>
              </a:rPr>
              <a:t>Prevalenti:</a:t>
            </a:r>
            <a:r>
              <a:rPr lang="it-IT" altLang="it-IT" sz="2400" i="1" dirty="0">
                <a:solidFill>
                  <a:srgbClr val="003366"/>
                </a:solidFill>
                <a:latin typeface="Calibri" pitchFamily="34" charset="0"/>
                <a:ea typeface="MS PGothic" pitchFamily="34" charset="-128"/>
              </a:rPr>
              <a:t> Rimborso spese sostenute per l’assunzione di un assistente familiare</a:t>
            </a:r>
          </a:p>
          <a:p>
            <a:endParaRPr lang="it-IT" dirty="0"/>
          </a:p>
        </p:txBody>
      </p:sp>
    </p:spTree>
    <p:extLst>
      <p:ext uri="{BB962C8B-B14F-4D97-AF65-F5344CB8AC3E}">
        <p14:creationId xmlns:p14="http://schemas.microsoft.com/office/powerpoint/2010/main" val="303665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782764" y="115889"/>
            <a:ext cx="971255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MS PGothic" panose="020B0600070205080204" pitchFamily="34" charset="-128"/>
              </a:defRPr>
            </a:lvl1pPr>
            <a:lvl2pPr marL="742950" indent="-285750">
              <a:defRPr sz="1400">
                <a:solidFill>
                  <a:srgbClr val="000000"/>
                </a:solidFill>
                <a:latin typeface="Arial" panose="020B0604020202020204" pitchFamily="34" charset="0"/>
                <a:ea typeface="MS PGothic" panose="020B0600070205080204" pitchFamily="34" charset="-128"/>
              </a:defRPr>
            </a:lvl2pPr>
            <a:lvl3pPr marL="1143000" indent="-228600">
              <a:defRPr sz="1400">
                <a:solidFill>
                  <a:srgbClr val="000000"/>
                </a:solidFill>
                <a:latin typeface="Arial" panose="020B0604020202020204" pitchFamily="34" charset="0"/>
                <a:ea typeface="MS PGothic" panose="020B0600070205080204" pitchFamily="34" charset="-128"/>
              </a:defRPr>
            </a:lvl3pPr>
            <a:lvl4pPr marL="1600200" indent="-228600">
              <a:defRPr sz="1400">
                <a:solidFill>
                  <a:srgbClr val="000000"/>
                </a:solidFill>
                <a:latin typeface="Arial" panose="020B0604020202020204" pitchFamily="34" charset="0"/>
                <a:ea typeface="MS PGothic" panose="020B0600070205080204" pitchFamily="34" charset="-128"/>
              </a:defRPr>
            </a:lvl4pPr>
            <a:lvl5pPr marL="2057400" indent="-228600">
              <a:defRPr sz="1400">
                <a:solidFill>
                  <a:srgbClr val="0000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defRPr>
            </a:lvl9pPr>
          </a:lstStyle>
          <a:p>
            <a:pPr eaLnBrk="0" fontAlgn="base" hangingPunct="0">
              <a:spcBef>
                <a:spcPct val="50000"/>
              </a:spcBef>
              <a:spcAft>
                <a:spcPct val="0"/>
              </a:spcAft>
              <a:buClr>
                <a:srgbClr val="CC0000"/>
              </a:buClr>
            </a:pPr>
            <a:r>
              <a:rPr lang="it-IT" sz="2000" b="1" dirty="0">
                <a:solidFill>
                  <a:srgbClr val="0070C0"/>
                </a:solidFill>
              </a:rPr>
              <a:t>Home Care Premium 2017</a:t>
            </a:r>
            <a:endParaRPr lang="it-IT" sz="2000" dirty="0">
              <a:solidFill>
                <a:srgbClr val="0070C0"/>
              </a:solidFill>
            </a:endParaRPr>
          </a:p>
          <a:p>
            <a:pPr eaLnBrk="0" fontAlgn="base" hangingPunct="0">
              <a:spcBef>
                <a:spcPct val="50000"/>
              </a:spcBef>
              <a:spcAft>
                <a:spcPct val="0"/>
              </a:spcAft>
              <a:buClr>
                <a:srgbClr val="CC0000"/>
              </a:buClr>
            </a:pPr>
            <a:endParaRPr lang="it-IT" altLang="it-IT" sz="2400" b="1" dirty="0">
              <a:solidFill>
                <a:srgbClr val="0070C0"/>
              </a:solidFill>
              <a:latin typeface="Calibri" panose="020F0502020204030204" pitchFamily="34" charset="0"/>
            </a:endParaRPr>
          </a:p>
          <a:p>
            <a:pPr eaLnBrk="0" fontAlgn="base" hangingPunct="0">
              <a:spcBef>
                <a:spcPct val="50000"/>
              </a:spcBef>
              <a:spcAft>
                <a:spcPct val="0"/>
              </a:spcAft>
              <a:buClr>
                <a:srgbClr val="CC0000"/>
              </a:buClr>
            </a:pPr>
            <a:endParaRPr lang="it-IT" altLang="it-IT" sz="1800" b="1" dirty="0">
              <a:solidFill>
                <a:srgbClr val="5F5F5F"/>
              </a:solidFill>
              <a:latin typeface="Calibri" panose="020F0502020204030204" pitchFamily="34" charset="0"/>
            </a:endParaRPr>
          </a:p>
        </p:txBody>
      </p:sp>
      <p:sp>
        <p:nvSpPr>
          <p:cNvPr id="4" name="Rettangolo arrotondato 3"/>
          <p:cNvSpPr>
            <a:spLocks noChangeArrowheads="1"/>
          </p:cNvSpPr>
          <p:nvPr/>
        </p:nvSpPr>
        <p:spPr bwMode="auto">
          <a:xfrm>
            <a:off x="319308" y="1610436"/>
            <a:ext cx="3381829" cy="4235488"/>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0" lvl="1" algn="ctr" fontAlgn="base">
              <a:spcBef>
                <a:spcPct val="0"/>
              </a:spcBef>
              <a:spcAft>
                <a:spcPct val="0"/>
              </a:spcAft>
              <a:defRPr/>
            </a:pPr>
            <a:r>
              <a:rPr lang="it-IT" altLang="it-IT" sz="2000" i="1" dirty="0">
                <a:solidFill>
                  <a:srgbClr val="003366"/>
                </a:solidFill>
                <a:latin typeface="Calibri" pitchFamily="34" charset="0"/>
              </a:rPr>
              <a:t>HCP 2014</a:t>
            </a:r>
          </a:p>
          <a:p>
            <a:pPr marL="0" lvl="1" algn="ctr" fontAlgn="base">
              <a:spcBef>
                <a:spcPct val="0"/>
              </a:spcBef>
              <a:spcAft>
                <a:spcPct val="0"/>
              </a:spcAft>
              <a:defRPr/>
            </a:pPr>
            <a:r>
              <a:rPr lang="it-IT" altLang="it-IT" sz="2000" i="1" dirty="0">
                <a:solidFill>
                  <a:srgbClr val="003366"/>
                </a:solidFill>
                <a:latin typeface="Calibri" pitchFamily="34" charset="0"/>
              </a:rPr>
              <a:t>da marzo 2015</a:t>
            </a:r>
          </a:p>
          <a:p>
            <a:pPr marL="0" lvl="1" algn="ctr" fontAlgn="base">
              <a:spcBef>
                <a:spcPct val="0"/>
              </a:spcBef>
              <a:spcAft>
                <a:spcPct val="0"/>
              </a:spcAft>
              <a:defRPr/>
            </a:pPr>
            <a:r>
              <a:rPr lang="it-IT" altLang="it-IT" sz="2000" i="1" dirty="0">
                <a:solidFill>
                  <a:srgbClr val="003366"/>
                </a:solidFill>
                <a:latin typeface="Calibri" pitchFamily="34" charset="0"/>
              </a:rPr>
              <a:t> a giugno 2017</a:t>
            </a:r>
          </a:p>
          <a:p>
            <a:pPr marL="0" lvl="1" algn="ctr" fontAlgn="base">
              <a:spcBef>
                <a:spcPct val="0"/>
              </a:spcBef>
              <a:spcAft>
                <a:spcPct val="0"/>
              </a:spcAft>
              <a:defRPr/>
            </a:pPr>
            <a:endParaRPr lang="it-IT" altLang="it-IT" sz="2000" i="1" dirty="0">
              <a:solidFill>
                <a:srgbClr val="003366"/>
              </a:solidFill>
              <a:latin typeface="Calibri" pitchFamily="34" charset="0"/>
            </a:endParaRPr>
          </a:p>
          <a:p>
            <a:pPr marL="0" lvl="1" algn="ctr" fontAlgn="base">
              <a:spcBef>
                <a:spcPct val="0"/>
              </a:spcBef>
              <a:spcAft>
                <a:spcPct val="0"/>
              </a:spcAft>
              <a:defRPr/>
            </a:pPr>
            <a:r>
              <a:rPr lang="it-IT" altLang="it-IT" sz="2800" b="1" i="1" dirty="0">
                <a:solidFill>
                  <a:srgbClr val="003366"/>
                </a:solidFill>
                <a:latin typeface="Calibri" pitchFamily="34" charset="0"/>
              </a:rPr>
              <a:t>Direttrici di rinnovamento: </a:t>
            </a:r>
          </a:p>
          <a:p>
            <a:pPr marL="0" lvl="1" algn="ctr" fontAlgn="base">
              <a:spcBef>
                <a:spcPct val="0"/>
              </a:spcBef>
              <a:spcAft>
                <a:spcPct val="0"/>
              </a:spcAft>
              <a:defRPr/>
            </a:pPr>
            <a:endParaRPr lang="it-IT" altLang="it-IT" sz="2400" b="1" i="1" dirty="0">
              <a:solidFill>
                <a:srgbClr val="003366"/>
              </a:solidFill>
              <a:latin typeface="Calibri" pitchFamily="34" charset="0"/>
            </a:endParaRPr>
          </a:p>
          <a:p>
            <a:pPr marL="0" lvl="1" algn="ctr" fontAlgn="base">
              <a:spcBef>
                <a:spcPct val="0"/>
              </a:spcBef>
              <a:spcAft>
                <a:spcPct val="0"/>
              </a:spcAft>
              <a:defRPr/>
            </a:pPr>
            <a:r>
              <a:rPr lang="it-IT" altLang="it-IT" sz="2000" b="1" i="1" dirty="0">
                <a:solidFill>
                  <a:srgbClr val="003366"/>
                </a:solidFill>
                <a:latin typeface="Calibri" pitchFamily="34" charset="0"/>
              </a:rPr>
              <a:t>HCP 2017 </a:t>
            </a:r>
            <a:endParaRPr lang="it-IT" altLang="it-IT" sz="2000" i="1" dirty="0">
              <a:solidFill>
                <a:srgbClr val="003366"/>
              </a:solidFill>
              <a:latin typeface="Calibri" pitchFamily="34" charset="0"/>
            </a:endParaRPr>
          </a:p>
          <a:p>
            <a:pPr marL="0" lvl="1" algn="ctr" fontAlgn="base">
              <a:spcBef>
                <a:spcPct val="0"/>
              </a:spcBef>
              <a:spcAft>
                <a:spcPct val="0"/>
              </a:spcAft>
              <a:defRPr/>
            </a:pPr>
            <a:r>
              <a:rPr lang="it-IT" altLang="it-IT" sz="2000" i="1" dirty="0">
                <a:solidFill>
                  <a:srgbClr val="003366"/>
                </a:solidFill>
                <a:latin typeface="Calibri" pitchFamily="34" charset="0"/>
              </a:rPr>
              <a:t>da luglio 2017 </a:t>
            </a:r>
          </a:p>
          <a:p>
            <a:pPr marL="0" lvl="1" algn="ctr" fontAlgn="base">
              <a:spcBef>
                <a:spcPct val="0"/>
              </a:spcBef>
              <a:spcAft>
                <a:spcPct val="0"/>
              </a:spcAft>
              <a:defRPr/>
            </a:pPr>
            <a:r>
              <a:rPr lang="it-IT" altLang="it-IT" sz="2000" i="1" dirty="0">
                <a:solidFill>
                  <a:srgbClr val="003366"/>
                </a:solidFill>
                <a:latin typeface="Calibri" pitchFamily="34" charset="0"/>
              </a:rPr>
              <a:t>a dicembre 2018</a:t>
            </a:r>
            <a:endParaRPr lang="it-IT" altLang="it-IT" sz="2000" b="1" i="1" dirty="0">
              <a:solidFill>
                <a:srgbClr val="003366"/>
              </a:solidFill>
              <a:latin typeface="Calibri" pitchFamily="34" charset="0"/>
            </a:endParaRPr>
          </a:p>
          <a:p>
            <a:pPr marL="0" lvl="1" algn="ctr" fontAlgn="base">
              <a:spcBef>
                <a:spcPct val="0"/>
              </a:spcBef>
              <a:spcAft>
                <a:spcPct val="0"/>
              </a:spcAft>
              <a:defRPr/>
            </a:pPr>
            <a:endParaRPr lang="it-IT" altLang="it-IT" sz="2400" i="1" dirty="0">
              <a:solidFill>
                <a:srgbClr val="003366"/>
              </a:solidFill>
              <a:latin typeface="Calibri" pitchFamily="34" charset="0"/>
            </a:endParaRPr>
          </a:p>
        </p:txBody>
      </p:sp>
      <p:sp>
        <p:nvSpPr>
          <p:cNvPr id="6" name="Rettangolo arrotondato 5"/>
          <p:cNvSpPr>
            <a:spLocks noChangeArrowheads="1"/>
          </p:cNvSpPr>
          <p:nvPr/>
        </p:nvSpPr>
        <p:spPr bwMode="auto">
          <a:xfrm>
            <a:off x="3976915" y="1757896"/>
            <a:ext cx="7765143" cy="4088028"/>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0" tIns="0" rIns="0" bIns="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0" lvl="1" algn="ctr" fontAlgn="base">
              <a:spcBef>
                <a:spcPct val="0"/>
              </a:spcBef>
              <a:spcAft>
                <a:spcPct val="0"/>
              </a:spcAft>
              <a:defRPr/>
            </a:pPr>
            <a:endParaRPr lang="it-IT" altLang="it-IT" sz="2400" i="1" dirty="0">
              <a:solidFill>
                <a:srgbClr val="003366"/>
              </a:solidFill>
              <a:latin typeface="Calibri" pitchFamily="34" charset="0"/>
            </a:endParaRPr>
          </a:p>
        </p:txBody>
      </p:sp>
      <p:sp>
        <p:nvSpPr>
          <p:cNvPr id="8" name="Rettangolo arrotondato 7"/>
          <p:cNvSpPr>
            <a:spLocks noChangeArrowheads="1"/>
          </p:cNvSpPr>
          <p:nvPr/>
        </p:nvSpPr>
        <p:spPr bwMode="auto">
          <a:xfrm>
            <a:off x="506955" y="698428"/>
            <a:ext cx="11481991" cy="937490"/>
          </a:xfrm>
          <a:prstGeom prst="roundRect">
            <a:avLst>
              <a:gd name="adj" fmla="val 29762"/>
            </a:avLst>
          </a:prstGeom>
          <a:solidFill>
            <a:schemeClr val="bg1"/>
          </a:solidFill>
          <a:ln w="25400">
            <a:solidFill>
              <a:srgbClr val="F2F2F2"/>
            </a:solidFill>
            <a:round/>
            <a:headEnd/>
            <a:tailEnd/>
          </a:ln>
          <a:effectLst>
            <a:outerShdw blurRad="50800" dist="101600" dir="2700000" algn="tl" rotWithShape="0">
              <a:schemeClr val="bg1">
                <a:lumMod val="75000"/>
                <a:alpha val="40000"/>
              </a:schemeClr>
            </a:outerShdw>
          </a:effectLst>
        </p:spPr>
        <p:txBody>
          <a:bodyPr lIns="36000" tIns="36000" rIns="36000" bIns="36000" anchor="ctr"/>
          <a:lstStyle>
            <a:lvl1pPr marL="342900" indent="-342900">
              <a:defRPr sz="1400">
                <a:solidFill>
                  <a:srgbClr val="000000"/>
                </a:solidFill>
                <a:latin typeface="Arial" pitchFamily="34" charset="0"/>
                <a:ea typeface="MS PGothic" pitchFamily="34" charset="-128"/>
              </a:defRPr>
            </a:lvl1pPr>
            <a:lvl2pPr>
              <a:defRPr sz="1400">
                <a:solidFill>
                  <a:srgbClr val="000000"/>
                </a:solidFill>
                <a:latin typeface="Arial" pitchFamily="34" charset="0"/>
                <a:ea typeface="MS PGothic" pitchFamily="34" charset="-128"/>
              </a:defRPr>
            </a:lvl2pPr>
            <a:lvl3pPr marL="1143000" indent="-228600">
              <a:defRPr sz="1400">
                <a:solidFill>
                  <a:srgbClr val="000000"/>
                </a:solidFill>
                <a:latin typeface="Arial" pitchFamily="34" charset="0"/>
                <a:ea typeface="MS PGothic" pitchFamily="34" charset="-128"/>
              </a:defRPr>
            </a:lvl3pPr>
            <a:lvl4pPr marL="1600200" indent="-228600">
              <a:defRPr sz="1400">
                <a:solidFill>
                  <a:srgbClr val="000000"/>
                </a:solidFill>
                <a:latin typeface="Arial" pitchFamily="34" charset="0"/>
                <a:ea typeface="MS PGothic" pitchFamily="34" charset="-128"/>
              </a:defRPr>
            </a:lvl4pPr>
            <a:lvl5pPr marL="2057400" indent="-228600">
              <a:defRPr sz="1400">
                <a:solidFill>
                  <a:srgbClr val="000000"/>
                </a:solidFill>
                <a:latin typeface="Arial" pitchFamily="34" charset="0"/>
                <a:ea typeface="MS PGothic"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MS PGothic"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MS PGothic"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MS PGothic"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MS PGothic" pitchFamily="34" charset="-128"/>
              </a:defRPr>
            </a:lvl9pPr>
          </a:lstStyle>
          <a:p>
            <a:pPr marL="0" lvl="1" fontAlgn="base">
              <a:spcBef>
                <a:spcPct val="0"/>
              </a:spcBef>
              <a:spcAft>
                <a:spcPct val="0"/>
              </a:spcAft>
              <a:defRPr/>
            </a:pPr>
            <a:r>
              <a:rPr lang="it-IT" altLang="it-IT" sz="1800" i="1" dirty="0" smtClean="0">
                <a:solidFill>
                  <a:srgbClr val="003366"/>
                </a:solidFill>
                <a:latin typeface="Calibri" pitchFamily="34" charset="0"/>
              </a:rPr>
              <a:t> L’Home </a:t>
            </a:r>
            <a:r>
              <a:rPr lang="it-IT" altLang="it-IT" sz="1800" i="1" dirty="0">
                <a:solidFill>
                  <a:srgbClr val="003366"/>
                </a:solidFill>
                <a:latin typeface="Calibri" pitchFamily="34" charset="0"/>
              </a:rPr>
              <a:t>Care Premium, avviato nel 2010, è stato sperimentato nel 2012 e nel </a:t>
            </a:r>
            <a:r>
              <a:rPr lang="it-IT" altLang="it-IT" sz="1800" i="1" dirty="0" smtClean="0">
                <a:solidFill>
                  <a:srgbClr val="003366"/>
                </a:solidFill>
                <a:latin typeface="Calibri" pitchFamily="34" charset="0"/>
              </a:rPr>
              <a:t>2014</a:t>
            </a:r>
          </a:p>
          <a:p>
            <a:pPr marL="0" lvl="1" fontAlgn="base">
              <a:spcBef>
                <a:spcPct val="0"/>
              </a:spcBef>
              <a:spcAft>
                <a:spcPct val="0"/>
              </a:spcAft>
              <a:defRPr/>
            </a:pPr>
            <a:r>
              <a:rPr lang="it-IT" altLang="it-IT" sz="1800" i="1" dirty="0" smtClean="0">
                <a:solidFill>
                  <a:srgbClr val="003366"/>
                </a:solidFill>
                <a:latin typeface="Calibri" pitchFamily="34" charset="0"/>
              </a:rPr>
              <a:t> Il Programma è stato sottoposto a valutazione di impatto sul contesto sociale con la collaborazione del Politecnico di   Milano </a:t>
            </a:r>
            <a:endParaRPr lang="it-IT" altLang="it-IT" sz="1800" i="1" dirty="0">
              <a:solidFill>
                <a:srgbClr val="003366"/>
              </a:solidFill>
              <a:latin typeface="Calibri" pitchFamily="34" charset="0"/>
            </a:endParaRPr>
          </a:p>
        </p:txBody>
      </p:sp>
      <p:sp>
        <p:nvSpPr>
          <p:cNvPr id="9" name="CasellaDiTesto 8"/>
          <p:cNvSpPr txBox="1"/>
          <p:nvPr/>
        </p:nvSpPr>
        <p:spPr>
          <a:xfrm>
            <a:off x="4397939" y="2128759"/>
            <a:ext cx="7257249" cy="3416320"/>
          </a:xfrm>
          <a:prstGeom prst="rect">
            <a:avLst/>
          </a:prstGeom>
          <a:noFill/>
        </p:spPr>
        <p:txBody>
          <a:bodyPr wrap="square" rtlCol="0">
            <a:spAutoFit/>
          </a:bodyPr>
          <a:lstStyle/>
          <a:p>
            <a:r>
              <a:rPr lang="it-IT" altLang="it-IT" sz="2200" i="1" dirty="0">
                <a:solidFill>
                  <a:srgbClr val="003366"/>
                </a:solidFill>
                <a:latin typeface="Calibri" pitchFamily="34" charset="0"/>
                <a:ea typeface="MS PGothic" pitchFamily="34" charset="-128"/>
              </a:rPr>
              <a:t>a) Allargamento della platea dei beneficiari</a:t>
            </a:r>
          </a:p>
          <a:p>
            <a:r>
              <a:rPr lang="it-IT" altLang="it-IT" sz="2200" i="1" dirty="0">
                <a:solidFill>
                  <a:srgbClr val="003366"/>
                </a:solidFill>
                <a:latin typeface="Calibri" pitchFamily="34" charset="0"/>
                <a:ea typeface="MS PGothic" pitchFamily="34" charset="-128"/>
                <a:cs typeface="Calibri" panose="020F0502020204030204" pitchFamily="34" charset="0"/>
              </a:rPr>
              <a:t>b) </a:t>
            </a:r>
            <a:r>
              <a:rPr lang="it-IT" altLang="it-IT" sz="2200" i="1" dirty="0">
                <a:solidFill>
                  <a:srgbClr val="003366"/>
                </a:solidFill>
                <a:latin typeface="Calibri" pitchFamily="34" charset="0"/>
                <a:cs typeface="Calibri" panose="020F0502020204030204" pitchFamily="34" charset="0"/>
              </a:rPr>
              <a:t>Accessibilità su tutto il territorio nazionale</a:t>
            </a:r>
            <a:endParaRPr lang="it-IT" altLang="it-IT" sz="2200" i="1" dirty="0">
              <a:solidFill>
                <a:srgbClr val="003366"/>
              </a:solidFill>
              <a:latin typeface="Calibri" pitchFamily="34" charset="0"/>
              <a:ea typeface="MS PGothic" pitchFamily="34" charset="-128"/>
              <a:cs typeface="Calibri" panose="020F0502020204030204" pitchFamily="34" charset="0"/>
            </a:endParaRPr>
          </a:p>
          <a:p>
            <a:r>
              <a:rPr lang="it-IT" altLang="it-IT" sz="2200" i="1" dirty="0">
                <a:solidFill>
                  <a:srgbClr val="003366"/>
                </a:solidFill>
                <a:latin typeface="Calibri" pitchFamily="34" charset="0"/>
                <a:cs typeface="Calibri" panose="020F0502020204030204" pitchFamily="34" charset="0"/>
              </a:rPr>
              <a:t>c) Trasparenza ed equità</a:t>
            </a:r>
          </a:p>
          <a:p>
            <a:r>
              <a:rPr lang="it-IT" altLang="it-IT" sz="2200" i="1" dirty="0">
                <a:solidFill>
                  <a:srgbClr val="003366"/>
                </a:solidFill>
                <a:latin typeface="Calibri" pitchFamily="34" charset="0"/>
                <a:ea typeface="MS PGothic" pitchFamily="34" charset="-128"/>
                <a:cs typeface="Calibri" panose="020F0502020204030204" pitchFamily="34" charset="0"/>
              </a:rPr>
              <a:t>d) Semplificazione della procedura </a:t>
            </a:r>
            <a:endParaRPr lang="it-IT" altLang="it-IT" sz="2200" i="1" dirty="0">
              <a:solidFill>
                <a:srgbClr val="003366"/>
              </a:solidFill>
              <a:latin typeface="Calibri" pitchFamily="34" charset="0"/>
              <a:cs typeface="Calibri" panose="020F0502020204030204" pitchFamily="34" charset="0"/>
            </a:endParaRPr>
          </a:p>
          <a:p>
            <a:r>
              <a:rPr lang="it-IT" altLang="it-IT" sz="2200" i="1" dirty="0">
                <a:solidFill>
                  <a:srgbClr val="003366"/>
                </a:solidFill>
                <a:latin typeface="Calibri" pitchFamily="34" charset="0"/>
                <a:ea typeface="MS PGothic" pitchFamily="34" charset="-128"/>
                <a:cs typeface="Calibri" panose="020F0502020204030204" pitchFamily="34" charset="0"/>
              </a:rPr>
              <a:t>e) Certezza per l’utente dei servizi erogati</a:t>
            </a:r>
          </a:p>
          <a:p>
            <a:r>
              <a:rPr lang="it-IT" altLang="it-IT" sz="2200" i="1" dirty="0">
                <a:solidFill>
                  <a:srgbClr val="003366"/>
                </a:solidFill>
                <a:latin typeface="Calibri" pitchFamily="34" charset="0"/>
                <a:ea typeface="MS PGothic" pitchFamily="34" charset="-128"/>
                <a:cs typeface="Calibri" panose="020F0502020204030204" pitchFamily="34" charset="0"/>
              </a:rPr>
              <a:t>f) </a:t>
            </a:r>
            <a:r>
              <a:rPr lang="it-IT" altLang="it-IT" sz="2200" i="1" dirty="0">
                <a:solidFill>
                  <a:srgbClr val="003366"/>
                </a:solidFill>
                <a:latin typeface="Calibri" pitchFamily="34" charset="0"/>
                <a:cs typeface="Calibri" panose="020F0502020204030204" pitchFamily="34" charset="0"/>
              </a:rPr>
              <a:t>Valorizzazione delle differenze locali e spinta all’innovazione </a:t>
            </a:r>
          </a:p>
          <a:p>
            <a:r>
              <a:rPr lang="it-IT" altLang="it-IT" sz="2200" i="1" dirty="0">
                <a:solidFill>
                  <a:srgbClr val="003366"/>
                </a:solidFill>
                <a:latin typeface="Calibri" pitchFamily="34" charset="0"/>
                <a:ea typeface="MS PGothic" pitchFamily="34" charset="-128"/>
                <a:cs typeface="Calibri" panose="020F0502020204030204" pitchFamily="34" charset="0"/>
              </a:rPr>
              <a:t>g) </a:t>
            </a:r>
            <a:r>
              <a:rPr lang="it-IT" altLang="it-IT" sz="2200" i="1" dirty="0">
                <a:solidFill>
                  <a:srgbClr val="003366"/>
                </a:solidFill>
                <a:latin typeface="Calibri" pitchFamily="34" charset="0"/>
                <a:cs typeface="Calibri" panose="020F0502020204030204" pitchFamily="34" charset="0"/>
              </a:rPr>
              <a:t>Parità di trattamento tra gli utenti  </a:t>
            </a:r>
            <a:endParaRPr lang="it-IT" altLang="it-IT" sz="2200" i="1" dirty="0">
              <a:solidFill>
                <a:srgbClr val="003366"/>
              </a:solidFill>
              <a:latin typeface="Calibri" pitchFamily="34" charset="0"/>
              <a:ea typeface="MS PGothic" pitchFamily="34" charset="-128"/>
              <a:cs typeface="Calibri" panose="020F0502020204030204" pitchFamily="34" charset="0"/>
            </a:endParaRPr>
          </a:p>
          <a:p>
            <a:r>
              <a:rPr lang="it-IT" altLang="it-IT" sz="2200" i="1" dirty="0">
                <a:solidFill>
                  <a:srgbClr val="003366"/>
                </a:solidFill>
                <a:latin typeface="Calibri" pitchFamily="34" charset="0"/>
                <a:ea typeface="MS PGothic" pitchFamily="34" charset="-128"/>
                <a:cs typeface="Calibri" panose="020F0502020204030204" pitchFamily="34" charset="0"/>
              </a:rPr>
              <a:t>h) </a:t>
            </a:r>
            <a:r>
              <a:rPr lang="it-IT" altLang="it-IT" sz="2200" i="1" dirty="0">
                <a:solidFill>
                  <a:srgbClr val="003366"/>
                </a:solidFill>
                <a:latin typeface="Calibri" pitchFamily="34" charset="0"/>
                <a:cs typeface="Calibri" panose="020F0502020204030204" pitchFamily="34" charset="0"/>
              </a:rPr>
              <a:t>Controllo della puntualità, quantità e qualità dei servizi </a:t>
            </a:r>
            <a:endParaRPr lang="it-IT" altLang="it-IT" sz="2200" i="1" dirty="0">
              <a:solidFill>
                <a:srgbClr val="003366"/>
              </a:solidFill>
              <a:latin typeface="Calibri" pitchFamily="34" charset="0"/>
              <a:ea typeface="MS PGothic" pitchFamily="34" charset="-128"/>
              <a:cs typeface="Calibri" panose="020F0502020204030204" pitchFamily="34" charset="0"/>
            </a:endParaRPr>
          </a:p>
          <a:p>
            <a:r>
              <a:rPr lang="it-IT" altLang="it-IT" sz="2200" i="1" dirty="0">
                <a:solidFill>
                  <a:srgbClr val="003366"/>
                </a:solidFill>
                <a:latin typeface="Calibri" pitchFamily="34" charset="0"/>
                <a:ea typeface="MS PGothic" pitchFamily="34" charset="-128"/>
                <a:cs typeface="Calibri" panose="020F0502020204030204" pitchFamily="34" charset="0"/>
              </a:rPr>
              <a:t>i) </a:t>
            </a:r>
            <a:r>
              <a:rPr lang="it-IT" altLang="it-IT" sz="2200" i="1" dirty="0">
                <a:solidFill>
                  <a:srgbClr val="003366"/>
                </a:solidFill>
                <a:latin typeface="Calibri" pitchFamily="34" charset="0"/>
                <a:cs typeface="Calibri" panose="020F0502020204030204" pitchFamily="34" charset="0"/>
              </a:rPr>
              <a:t>Controllo della spesa </a:t>
            </a:r>
            <a:endParaRPr lang="it-IT" sz="2200" dirty="0">
              <a:latin typeface="Calibri" panose="020F0502020204030204" pitchFamily="34" charset="0"/>
              <a:cs typeface="Calibri" panose="020F0502020204030204" pitchFamily="34" charset="0"/>
            </a:endParaRPr>
          </a:p>
          <a:p>
            <a:endParaRPr lang="it-IT" dirty="0"/>
          </a:p>
        </p:txBody>
      </p:sp>
      <p:sp>
        <p:nvSpPr>
          <p:cNvPr id="17" name="Freccia in giù 16"/>
          <p:cNvSpPr/>
          <p:nvPr/>
        </p:nvSpPr>
        <p:spPr bwMode="auto">
          <a:xfrm>
            <a:off x="1838669" y="2827606"/>
            <a:ext cx="299620" cy="313058"/>
          </a:xfrm>
          <a:prstGeom prst="downArrow">
            <a:avLst/>
          </a:prstGeom>
          <a:solidFill>
            <a:srgbClr val="0070C0"/>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195263" rtl="0" eaLnBrk="0" fontAlgn="base" latinLnBrk="0" hangingPunct="0">
              <a:lnSpc>
                <a:spcPct val="100000"/>
              </a:lnSpc>
              <a:spcBef>
                <a:spcPct val="50000"/>
              </a:spcBef>
              <a:spcAft>
                <a:spcPct val="0"/>
              </a:spcAft>
              <a:buClr>
                <a:schemeClr val="accent2"/>
              </a:buClr>
              <a:buSzTx/>
              <a:buFontTx/>
              <a:buNone/>
              <a:tabLst/>
            </a:pPr>
            <a:endParaRPr kumimoji="0" lang="it-IT" sz="1400" b="0" i="0" u="none" strike="noStrike" cap="none" normalizeH="0" baseline="0">
              <a:ln>
                <a:noFill/>
              </a:ln>
              <a:solidFill>
                <a:srgbClr val="000000"/>
              </a:solidFill>
              <a:effectLst/>
              <a:latin typeface="Arial" charset="0"/>
            </a:endParaRPr>
          </a:p>
        </p:txBody>
      </p:sp>
      <p:sp>
        <p:nvSpPr>
          <p:cNvPr id="18" name="Freccia in giù 17"/>
          <p:cNvSpPr/>
          <p:nvPr/>
        </p:nvSpPr>
        <p:spPr bwMode="auto">
          <a:xfrm>
            <a:off x="1836325" y="3949416"/>
            <a:ext cx="299620" cy="313058"/>
          </a:xfrm>
          <a:prstGeom prst="downArrow">
            <a:avLst/>
          </a:prstGeom>
          <a:solidFill>
            <a:srgbClr val="0070C0"/>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195263" rtl="0" eaLnBrk="0" fontAlgn="base" latinLnBrk="0" hangingPunct="0">
              <a:lnSpc>
                <a:spcPct val="100000"/>
              </a:lnSpc>
              <a:spcBef>
                <a:spcPct val="50000"/>
              </a:spcBef>
              <a:spcAft>
                <a:spcPct val="0"/>
              </a:spcAft>
              <a:buClr>
                <a:schemeClr val="accent2"/>
              </a:buClr>
              <a:buSzTx/>
              <a:buFontTx/>
              <a:buNone/>
              <a:tabLst/>
            </a:pPr>
            <a:endParaRPr kumimoji="0" lang="it-IT" sz="1400" b="0" i="0" u="none" strike="noStrike" cap="none" normalizeH="0" baseline="0">
              <a:ln>
                <a:noFill/>
              </a:ln>
              <a:solidFill>
                <a:srgbClr val="000000"/>
              </a:solidFill>
              <a:effectLst/>
              <a:latin typeface="Arial" charset="0"/>
            </a:endParaRPr>
          </a:p>
        </p:txBody>
      </p:sp>
      <p:pic>
        <p:nvPicPr>
          <p:cNvPr id="19" name="Immagin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501" y="3466531"/>
            <a:ext cx="663225" cy="663225"/>
          </a:xfrm>
          <a:prstGeom prst="rect">
            <a:avLst/>
          </a:prstGeom>
        </p:spPr>
      </p:pic>
    </p:spTree>
    <p:extLst>
      <p:ext uri="{BB962C8B-B14F-4D97-AF65-F5344CB8AC3E}">
        <p14:creationId xmlns:p14="http://schemas.microsoft.com/office/powerpoint/2010/main" val="42755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par>
                          <p:cTn id="12" fill="hold">
                            <p:stCondLst>
                              <p:cond delay="250"/>
                            </p:stCondLst>
                            <p:childTnLst>
                              <p:par>
                                <p:cTn id="13" presetID="42" presetClass="entr" presetSubtype="0" fill="hold" nodeType="after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p:bldP spid="17" grpId="0" animBg="1"/>
      <p:bldP spid="18" grpId="0" animBg="1"/>
    </p:bldLst>
  </p:timing>
</p:sld>
</file>

<file path=ppt/theme/theme1.xml><?xml version="1.0" encoding="utf-8"?>
<a:theme xmlns:a="http://schemas.openxmlformats.org/drawingml/2006/main" name="Cellularline Upgrade SAP">
  <a:themeElements>
    <a:clrScheme name="">
      <a:dk1>
        <a:srgbClr val="000000"/>
      </a:dk1>
      <a:lt1>
        <a:srgbClr val="FFFFFF"/>
      </a:lt1>
      <a:dk2>
        <a:srgbClr val="000000"/>
      </a:dk2>
      <a:lt2>
        <a:srgbClr val="7D7D7D"/>
      </a:lt2>
      <a:accent1>
        <a:srgbClr val="FFFFFF"/>
      </a:accent1>
      <a:accent2>
        <a:srgbClr val="CC0000"/>
      </a:accent2>
      <a:accent3>
        <a:srgbClr val="FFFFFF"/>
      </a:accent3>
      <a:accent4>
        <a:srgbClr val="000000"/>
      </a:accent4>
      <a:accent5>
        <a:srgbClr val="FFFFFF"/>
      </a:accent5>
      <a:accent6>
        <a:srgbClr val="B90000"/>
      </a:accent6>
      <a:hlink>
        <a:srgbClr val="0079D4"/>
      </a:hlink>
      <a:folHlink>
        <a:srgbClr val="A1C200"/>
      </a:folHlink>
    </a:clrScheme>
    <a:fontScheme name="Cellularline Upgrade S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195263" rtl="0" eaLnBrk="0" fontAlgn="base" latinLnBrk="0" hangingPunct="0">
          <a:lnSpc>
            <a:spcPct val="100000"/>
          </a:lnSpc>
          <a:spcBef>
            <a:spcPct val="50000"/>
          </a:spcBef>
          <a:spcAft>
            <a:spcPct val="0"/>
          </a:spcAft>
          <a:buClr>
            <a:schemeClr val="accent2"/>
          </a:buClr>
          <a:buSzTx/>
          <a:buFontTx/>
          <a:buNone/>
          <a:tabLst/>
          <a:defRPr kumimoji="0" lang="en-US" sz="14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635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195263" rtl="0" eaLnBrk="0" fontAlgn="base" latinLnBrk="0" hangingPunct="0">
          <a:lnSpc>
            <a:spcPct val="100000"/>
          </a:lnSpc>
          <a:spcBef>
            <a:spcPct val="50000"/>
          </a:spcBef>
          <a:spcAft>
            <a:spcPct val="0"/>
          </a:spcAft>
          <a:buClr>
            <a:schemeClr val="accent2"/>
          </a:buClr>
          <a:buSzTx/>
          <a:buFontTx/>
          <a:buNone/>
          <a:tabLst/>
          <a:defRPr kumimoji="0" lang="en-US" sz="1400" b="0" i="0" u="none" strike="noStrike" cap="none" normalizeH="0" baseline="0" smtClean="0">
            <a:ln>
              <a:noFill/>
            </a:ln>
            <a:solidFill>
              <a:srgbClr val="000000"/>
            </a:solidFill>
            <a:effectLst/>
            <a:latin typeface="Arial" charset="0"/>
          </a:defRPr>
        </a:defPPr>
      </a:lstStyle>
    </a:lnDef>
  </a:objectDefaults>
  <a:extraClrSchemeLst>
    <a:extraClrScheme>
      <a:clrScheme name="Cellularline Upgrade SA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ellularline Upgrade SA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ellularline Upgrade SA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ellularline Upgrade SA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ellularline Upgrade SA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ellularline Upgrade SA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ellularline Upgrade SA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ellularline Upgrade SAP 8">
        <a:dk1>
          <a:srgbClr val="000000"/>
        </a:dk1>
        <a:lt1>
          <a:srgbClr val="FFFFFF"/>
        </a:lt1>
        <a:dk2>
          <a:srgbClr val="0033CC"/>
        </a:dk2>
        <a:lt2>
          <a:srgbClr val="0033CC"/>
        </a:lt2>
        <a:accent1>
          <a:srgbClr val="FFFFCC"/>
        </a:accent1>
        <a:accent2>
          <a:srgbClr val="FF5050"/>
        </a:accent2>
        <a:accent3>
          <a:srgbClr val="FFFFFF"/>
        </a:accent3>
        <a:accent4>
          <a:srgbClr val="000000"/>
        </a:accent4>
        <a:accent5>
          <a:srgbClr val="FFFFE2"/>
        </a:accent5>
        <a:accent6>
          <a:srgbClr val="E74848"/>
        </a:accent6>
        <a:hlink>
          <a:srgbClr val="CCECFF"/>
        </a:hlink>
        <a:folHlink>
          <a:srgbClr val="CCCCFF"/>
        </a:folHlink>
      </a:clrScheme>
      <a:clrMap bg1="lt1" tx1="dk1" bg2="lt2" tx2="dk2" accent1="accent1" accent2="accent2" accent3="accent3" accent4="accent4" accent5="accent5" accent6="accent6" hlink="hlink" folHlink="folHlink"/>
    </a:extraClrScheme>
    <a:extraClrScheme>
      <a:clrScheme name="Cellularline Upgrade SAP 9">
        <a:dk1>
          <a:srgbClr val="000000"/>
        </a:dk1>
        <a:lt1>
          <a:srgbClr val="FFFFFF"/>
        </a:lt1>
        <a:dk2>
          <a:srgbClr val="EC9502"/>
        </a:dk2>
        <a:lt2>
          <a:srgbClr val="0033CC"/>
        </a:lt2>
        <a:accent1>
          <a:srgbClr val="E5DABA"/>
        </a:accent1>
        <a:accent2>
          <a:srgbClr val="FF5050"/>
        </a:accent2>
        <a:accent3>
          <a:srgbClr val="FFFFFF"/>
        </a:accent3>
        <a:accent4>
          <a:srgbClr val="000000"/>
        </a:accent4>
        <a:accent5>
          <a:srgbClr val="F0EAD9"/>
        </a:accent5>
        <a:accent6>
          <a:srgbClr val="E74848"/>
        </a:accent6>
        <a:hlink>
          <a:srgbClr val="23A7A4"/>
        </a:hlink>
        <a:folHlink>
          <a:srgbClr val="CCCCFF"/>
        </a:folHlink>
      </a:clrScheme>
      <a:clrMap bg1="lt1" tx1="dk1" bg2="lt2" tx2="dk2" accent1="accent1" accent2="accent2" accent3="accent3" accent4="accent4" accent5="accent5" accent6="accent6" hlink="hlink" folHlink="folHlink"/>
    </a:extraClrScheme>
    <a:extraClrScheme>
      <a:clrScheme name="Cellularline Upgrade SAP 10">
        <a:dk1>
          <a:srgbClr val="000000"/>
        </a:dk1>
        <a:lt1>
          <a:srgbClr val="FFFFFF"/>
        </a:lt1>
        <a:dk2>
          <a:srgbClr val="EC9502"/>
        </a:dk2>
        <a:lt2>
          <a:srgbClr val="0033CC"/>
        </a:lt2>
        <a:accent1>
          <a:srgbClr val="E5DABA"/>
        </a:accent1>
        <a:accent2>
          <a:srgbClr val="D64434"/>
        </a:accent2>
        <a:accent3>
          <a:srgbClr val="FFFFFF"/>
        </a:accent3>
        <a:accent4>
          <a:srgbClr val="000000"/>
        </a:accent4>
        <a:accent5>
          <a:srgbClr val="F0EAD9"/>
        </a:accent5>
        <a:accent6>
          <a:srgbClr val="C23D2E"/>
        </a:accent6>
        <a:hlink>
          <a:srgbClr val="23A7A4"/>
        </a:hlink>
        <a:folHlink>
          <a:srgbClr val="7E3C9B"/>
        </a:folHlink>
      </a:clrScheme>
      <a:clrMap bg1="lt1" tx1="dk1" bg2="lt2" tx2="dk2" accent1="accent1" accent2="accent2" accent3="accent3" accent4="accent4" accent5="accent5" accent6="accent6" hlink="hlink" folHlink="folHlink"/>
    </a:extraClrScheme>
    <a:extraClrScheme>
      <a:clrScheme name="Cellularline Upgrade SAP 11">
        <a:dk1>
          <a:srgbClr val="000000"/>
        </a:dk1>
        <a:lt1>
          <a:srgbClr val="FFFFFF"/>
        </a:lt1>
        <a:dk2>
          <a:srgbClr val="000000"/>
        </a:dk2>
        <a:lt2>
          <a:srgbClr val="808080"/>
        </a:lt2>
        <a:accent1>
          <a:srgbClr val="EC9502"/>
        </a:accent1>
        <a:accent2>
          <a:srgbClr val="D64434"/>
        </a:accent2>
        <a:accent3>
          <a:srgbClr val="FFFFFF"/>
        </a:accent3>
        <a:accent4>
          <a:srgbClr val="000000"/>
        </a:accent4>
        <a:accent5>
          <a:srgbClr val="F4C8AA"/>
        </a:accent5>
        <a:accent6>
          <a:srgbClr val="C23D2E"/>
        </a:accent6>
        <a:hlink>
          <a:srgbClr val="013893"/>
        </a:hlink>
        <a:folHlink>
          <a:srgbClr val="23A7A4"/>
        </a:folHlink>
      </a:clrScheme>
      <a:clrMap bg1="lt1" tx1="dk1" bg2="lt2" tx2="dk2" accent1="accent1" accent2="accent2" accent3="accent3" accent4="accent4" accent5="accent5" accent6="accent6" hlink="hlink" folHlink="folHlink"/>
    </a:extraClrScheme>
    <a:extraClrScheme>
      <a:clrScheme name="Cellularline Upgrade SAP 12">
        <a:dk1>
          <a:srgbClr val="000000"/>
        </a:dk1>
        <a:lt1>
          <a:srgbClr val="FFFFFF"/>
        </a:lt1>
        <a:dk2>
          <a:srgbClr val="808080"/>
        </a:dk2>
        <a:lt2>
          <a:srgbClr val="7D7D7D"/>
        </a:lt2>
        <a:accent1>
          <a:srgbClr val="FFFFFF"/>
        </a:accent1>
        <a:accent2>
          <a:srgbClr val="BE0039"/>
        </a:accent2>
        <a:accent3>
          <a:srgbClr val="FFFFFF"/>
        </a:accent3>
        <a:accent4>
          <a:srgbClr val="000000"/>
        </a:accent4>
        <a:accent5>
          <a:srgbClr val="FFFFFF"/>
        </a:accent5>
        <a:accent6>
          <a:srgbClr val="AC0033"/>
        </a:accent6>
        <a:hlink>
          <a:srgbClr val="013893"/>
        </a:hlink>
        <a:folHlink>
          <a:srgbClr val="23A7A4"/>
        </a:folHlink>
      </a:clrScheme>
      <a:clrMap bg1="lt1" tx1="dk1" bg2="lt2" tx2="dk2" accent1="accent1" accent2="accent2" accent3="accent3" accent4="accent4" accent5="accent5" accent6="accent6" hlink="hlink" folHlink="folHlink"/>
    </a:extraClrScheme>
    <a:extraClrScheme>
      <a:clrScheme name="Cellularline Upgrade SAP 13">
        <a:dk1>
          <a:srgbClr val="000000"/>
        </a:dk1>
        <a:lt1>
          <a:srgbClr val="FFFFFF"/>
        </a:lt1>
        <a:dk2>
          <a:srgbClr val="7D7D7D"/>
        </a:dk2>
        <a:lt2>
          <a:srgbClr val="C2C2C2"/>
        </a:lt2>
        <a:accent1>
          <a:srgbClr val="EAEAEA"/>
        </a:accent1>
        <a:accent2>
          <a:srgbClr val="BE0039"/>
        </a:accent2>
        <a:accent3>
          <a:srgbClr val="FFFFFF"/>
        </a:accent3>
        <a:accent4>
          <a:srgbClr val="000000"/>
        </a:accent4>
        <a:accent5>
          <a:srgbClr val="F3F3F3"/>
        </a:accent5>
        <a:accent6>
          <a:srgbClr val="AC0033"/>
        </a:accent6>
        <a:hlink>
          <a:srgbClr val="013893"/>
        </a:hlink>
        <a:folHlink>
          <a:srgbClr val="23A7A4"/>
        </a:folHlink>
      </a:clrScheme>
      <a:clrMap bg1="lt1" tx1="dk1" bg2="lt2" tx2="dk2" accent1="accent1" accent2="accent2" accent3="accent3" accent4="accent4" accent5="accent5" accent6="accent6" hlink="hlink" folHlink="folHlink"/>
    </a:extraClrScheme>
    <a:extraClrScheme>
      <a:clrScheme name="Cellularline Upgrade SAP 14">
        <a:dk1>
          <a:srgbClr val="000000"/>
        </a:dk1>
        <a:lt1>
          <a:srgbClr val="FFFFFF"/>
        </a:lt1>
        <a:dk2>
          <a:srgbClr val="7D7D7D"/>
        </a:dk2>
        <a:lt2>
          <a:srgbClr val="C2C2C2"/>
        </a:lt2>
        <a:accent1>
          <a:srgbClr val="FFFFFF"/>
        </a:accent1>
        <a:accent2>
          <a:srgbClr val="CC0000"/>
        </a:accent2>
        <a:accent3>
          <a:srgbClr val="FFFFFF"/>
        </a:accent3>
        <a:accent4>
          <a:srgbClr val="000000"/>
        </a:accent4>
        <a:accent5>
          <a:srgbClr val="FFFFFF"/>
        </a:accent5>
        <a:accent6>
          <a:srgbClr val="B90000"/>
        </a:accent6>
        <a:hlink>
          <a:srgbClr val="0079D4"/>
        </a:hlink>
        <a:folHlink>
          <a:srgbClr val="A1C2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9350A6EA38F6646A282FB09AC65D1F0" ma:contentTypeVersion="2" ma:contentTypeDescription="Creare un nuovo documento." ma:contentTypeScope="" ma:versionID="5541f6219e7d95b542773960e71af249">
  <xsd:schema xmlns:xsd="http://www.w3.org/2001/XMLSchema" xmlns:xs="http://www.w3.org/2001/XMLSchema" xmlns:p="http://schemas.microsoft.com/office/2006/metadata/properties" xmlns:ns1="http://schemas.microsoft.com/sharepoint/v3" targetNamespace="http://schemas.microsoft.com/office/2006/metadata/properties" ma:root="true" ma:fieldsID="d484e3febab0e905e5cedf19af36b93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a inizio pianificazione" ma:internalName="PublishingStartDate">
      <xsd:simpleType>
        <xsd:restriction base="dms:Unknown"/>
      </xsd:simpleType>
    </xsd:element>
    <xsd:element name="PublishingExpirationDate" ma:index="9" nillable="true" ma:displayName="Data fine pianificazion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B0989A8-514D-405B-B30C-872FF62CD4C8}"/>
</file>

<file path=customXml/itemProps2.xml><?xml version="1.0" encoding="utf-8"?>
<ds:datastoreItem xmlns:ds="http://schemas.openxmlformats.org/officeDocument/2006/customXml" ds:itemID="{AA8EBBAA-E726-4BDA-B78F-E98EFECA6E60}"/>
</file>

<file path=customXml/itemProps3.xml><?xml version="1.0" encoding="utf-8"?>
<ds:datastoreItem xmlns:ds="http://schemas.openxmlformats.org/officeDocument/2006/customXml" ds:itemID="{0373E8B1-9F2D-4271-BE00-05A252F06F33}"/>
</file>

<file path=docProps/app.xml><?xml version="1.0" encoding="utf-8"?>
<Properties xmlns="http://schemas.openxmlformats.org/officeDocument/2006/extended-properties" xmlns:vt="http://schemas.openxmlformats.org/officeDocument/2006/docPropsVTypes">
  <TotalTime>3263</TotalTime>
  <Words>3085</Words>
  <Application>Microsoft Office PowerPoint</Application>
  <PresentationFormat>Widescreen</PresentationFormat>
  <Paragraphs>462</Paragraphs>
  <Slides>32</Slides>
  <Notes>20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32</vt:i4>
      </vt:variant>
    </vt:vector>
  </HeadingPairs>
  <TitlesOfParts>
    <vt:vector size="40" baseType="lpstr">
      <vt:lpstr>MS PGothic</vt:lpstr>
      <vt:lpstr>MS PGothic</vt:lpstr>
      <vt:lpstr>Arial</vt:lpstr>
      <vt:lpstr>Calibri</vt:lpstr>
      <vt:lpstr>Times New Roman</vt:lpstr>
      <vt:lpstr>Verdana</vt:lpstr>
      <vt:lpstr>Wingdings</vt:lpstr>
      <vt:lpstr>Cellularline Upgrade SAP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Prestazioni integrative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Slide_HCP_vers_15_27_febb</dc:title>
  <dc:creator>Perna</dc:creator>
  <cp:lastModifiedBy>Lauria Rocco</cp:lastModifiedBy>
  <cp:revision>459</cp:revision>
  <cp:lastPrinted>2017-02-27T10:08:38Z</cp:lastPrinted>
  <dcterms:created xsi:type="dcterms:W3CDTF">2017-01-30T16:36:55Z</dcterms:created>
  <dcterms:modified xsi:type="dcterms:W3CDTF">2017-02-27T15:08:27Z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0x01010089350A6EA38F6646A282FB09AC65D1F0</vt:lpwstr>
  </property>
</Properties>
</file>